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notesSlides/notesSlide1.xml" ContentType="application/vnd.openxmlformats-officedocument.presentationml.notesSlide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27"/>
  </p:notesMasterIdLst>
  <p:sldIdLst>
    <p:sldId id="284" r:id="rId2"/>
    <p:sldId id="285" r:id="rId3"/>
    <p:sldId id="286" r:id="rId4"/>
    <p:sldId id="293" r:id="rId5"/>
    <p:sldId id="316" r:id="rId6"/>
    <p:sldId id="320" r:id="rId7"/>
    <p:sldId id="318" r:id="rId8"/>
    <p:sldId id="327" r:id="rId9"/>
    <p:sldId id="330" r:id="rId10"/>
    <p:sldId id="331" r:id="rId11"/>
    <p:sldId id="312" r:id="rId12"/>
    <p:sldId id="313" r:id="rId13"/>
    <p:sldId id="321" r:id="rId14"/>
    <p:sldId id="322" r:id="rId15"/>
    <p:sldId id="323" r:id="rId16"/>
    <p:sldId id="307" r:id="rId17"/>
    <p:sldId id="314" r:id="rId18"/>
    <p:sldId id="309" r:id="rId19"/>
    <p:sldId id="310" r:id="rId20"/>
    <p:sldId id="304" r:id="rId21"/>
    <p:sldId id="319" r:id="rId22"/>
    <p:sldId id="303" r:id="rId23"/>
    <p:sldId id="324" r:id="rId24"/>
    <p:sldId id="325" r:id="rId25"/>
    <p:sldId id="326" r:id="rId26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  <p15:guide id="3" orient="horz" pos="3067" userDrawn="1">
          <p15:clr>
            <a:srgbClr val="A4A3A4"/>
          </p15:clr>
        </p15:guide>
        <p15:guide id="4" orient="horz" pos="890" userDrawn="1">
          <p15:clr>
            <a:srgbClr val="A4A3A4"/>
          </p15:clr>
        </p15:guide>
        <p15:guide id="5" pos="385" userDrawn="1">
          <p15:clr>
            <a:srgbClr val="A4A3A4"/>
          </p15:clr>
        </p15:guide>
        <p15:guide id="6" pos="5375" userDrawn="1">
          <p15:clr>
            <a:srgbClr val="A4A3A4"/>
          </p15:clr>
        </p15:guide>
        <p15:guide id="7" orient="horz" pos="3974" userDrawn="1">
          <p15:clr>
            <a:srgbClr val="A4A3A4"/>
          </p15:clr>
        </p15:guide>
        <p15:guide id="8" orient="horz" pos="99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otlarz Edyta" initials="KE" lastIdx="1" clrIdx="0">
    <p:extLst/>
  </p:cmAuthor>
  <p:cmAuthor id="2" name="Maciej Wnuk" initials="MW" lastIdx="7" clrIdx="1">
    <p:extLst/>
  </p:cmAuthor>
  <p:cmAuthor id="3" name="Tadek Zawistowski" initials="TZ" lastIdx="4" clrIdx="2"/>
  <p:cmAuthor id="4" name="Elredor w" initials="Ew" lastIdx="24" clrIdx="3">
    <p:extLst/>
  </p:cmAuthor>
  <p:cmAuthor id="5" name="Zaremba Monika" initials="ZM" lastIdx="1" clrIdx="4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F81BD"/>
    <a:srgbClr val="3C8054"/>
    <a:srgbClr val="37609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4878" autoAdjust="0"/>
    <p:restoredTop sz="78580" autoAdjust="0"/>
  </p:normalViewPr>
  <p:slideViewPr>
    <p:cSldViewPr>
      <p:cViewPr varScale="1">
        <p:scale>
          <a:sx n="75" d="100"/>
          <a:sy n="75" d="100"/>
        </p:scale>
        <p:origin x="78" y="882"/>
      </p:cViewPr>
      <p:guideLst>
        <p:guide orient="horz" pos="2160"/>
        <p:guide pos="2880"/>
        <p:guide orient="horz" pos="3067"/>
        <p:guide orient="horz" pos="890"/>
        <p:guide pos="385"/>
        <p:guide pos="5375"/>
        <p:guide orient="horz" pos="3974"/>
        <p:guide orient="horz" pos="99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howGuides="1">
      <p:cViewPr varScale="1">
        <p:scale>
          <a:sx n="83" d="100"/>
          <a:sy n="83" d="100"/>
        </p:scale>
        <p:origin x="3132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microsoft.com/office/2015/10/relationships/revisionInfo" Target="revisionInfo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viewProps" Target="viewProps.xml"/><Relationship Id="rId8" Type="http://schemas.openxmlformats.org/officeDocument/2006/relationships/slide" Target="slides/slide7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1970C00-ABB0-584D-AEC7-2E5ADEF5A28E}" type="doc">
      <dgm:prSet loTypeId="urn:microsoft.com/office/officeart/2005/8/layout/hList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42174057-D7FE-3D44-BD15-8FDEA4FF6BA3}">
      <dgm:prSet phldrT="[Tekst]"/>
      <dgm:spPr/>
      <dgm:t>
        <a:bodyPr anchor="ctr"/>
        <a:lstStyle/>
        <a:p>
          <a:r>
            <a:rPr lang="pl-PL" b="1" dirty="0"/>
            <a:t>nieprzyjmowanie zapłaty za publiczne wystąpienia</a:t>
          </a:r>
          <a:endParaRPr lang="pl-PL" dirty="0"/>
        </a:p>
      </dgm:t>
    </dgm:pt>
    <dgm:pt modelId="{58131B36-E93A-6A4C-A880-7948569F2C20}" type="parTrans" cxnId="{B35972C4-F492-6247-8ED3-0B9684A42004}">
      <dgm:prSet/>
      <dgm:spPr/>
      <dgm:t>
        <a:bodyPr/>
        <a:lstStyle/>
        <a:p>
          <a:endParaRPr lang="pl-PL"/>
        </a:p>
      </dgm:t>
    </dgm:pt>
    <dgm:pt modelId="{E30E8394-FEF2-DA4D-808B-345EDD9A9107}" type="sibTrans" cxnId="{B35972C4-F492-6247-8ED3-0B9684A42004}">
      <dgm:prSet/>
      <dgm:spPr/>
      <dgm:t>
        <a:bodyPr/>
        <a:lstStyle/>
        <a:p>
          <a:endParaRPr lang="pl-PL"/>
        </a:p>
      </dgm:t>
    </dgm:pt>
    <dgm:pt modelId="{C6FEBB6D-651E-E74F-A41F-06F177F500A6}">
      <dgm:prSet phldrT="[Tekst]"/>
      <dgm:spPr/>
      <dgm:t>
        <a:bodyPr/>
        <a:lstStyle/>
        <a:p>
          <a:r>
            <a:rPr lang="pl-PL" b="1" dirty="0"/>
            <a:t>rezygnacja z dodatkowego zatrudnienia</a:t>
          </a:r>
          <a:br>
            <a:rPr lang="pl-PL" b="1" dirty="0"/>
          </a:br>
          <a:r>
            <a:rPr lang="pl-PL" dirty="0"/>
            <a:t> (</a:t>
          </a:r>
          <a:r>
            <a:rPr lang="pl-PL" b="1" dirty="0"/>
            <a:t>zajęcia zarobkowego)</a:t>
          </a:r>
          <a:r>
            <a:rPr lang="pl-PL" dirty="0"/>
            <a:t> </a:t>
          </a:r>
        </a:p>
      </dgm:t>
    </dgm:pt>
    <dgm:pt modelId="{550BBB20-5E95-1448-A9BD-81B6A81B4AD8}" type="parTrans" cxnId="{8EF7ACA7-C4AD-7A43-85D0-B1EF079A7EB1}">
      <dgm:prSet/>
      <dgm:spPr/>
      <dgm:t>
        <a:bodyPr/>
        <a:lstStyle/>
        <a:p>
          <a:endParaRPr lang="pl-PL"/>
        </a:p>
      </dgm:t>
    </dgm:pt>
    <dgm:pt modelId="{EE03221F-4680-0F4F-B9AD-A6BEB616B442}" type="sibTrans" cxnId="{8EF7ACA7-C4AD-7A43-85D0-B1EF079A7EB1}">
      <dgm:prSet/>
      <dgm:spPr/>
      <dgm:t>
        <a:bodyPr/>
        <a:lstStyle/>
        <a:p>
          <a:endParaRPr lang="pl-PL"/>
        </a:p>
      </dgm:t>
    </dgm:pt>
    <dgm:pt modelId="{FFB76274-3FB5-2744-8682-DF842BF5E620}">
      <dgm:prSet phldrT="[Tekst]"/>
      <dgm:spPr>
        <a:noFill/>
        <a:ln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</a:ln>
      </dgm:spPr>
      <dgm:t>
        <a:bodyPr/>
        <a:lstStyle/>
        <a:p>
          <a:r>
            <a:rPr lang="pl-PL" dirty="0"/>
            <a:t>jeżeli dalsze wykonywanie dodatkowego zatrudnienia lub zajęcia zarobkowego może mieć negatywny wpływ na sprawy prowadzone </a:t>
          </a:r>
          <a:br>
            <a:rPr lang="pl-PL" dirty="0"/>
          </a:br>
          <a:r>
            <a:rPr lang="pl-PL" dirty="0"/>
            <a:t>w ramach obowiązków służbowych</a:t>
          </a:r>
        </a:p>
      </dgm:t>
    </dgm:pt>
    <dgm:pt modelId="{673F1AB7-FCDC-F14D-9361-3CAC524161E4}" type="parTrans" cxnId="{BF0D9DA3-D894-1E48-A9F5-193911394216}">
      <dgm:prSet/>
      <dgm:spPr/>
      <dgm:t>
        <a:bodyPr/>
        <a:lstStyle/>
        <a:p>
          <a:endParaRPr lang="pl-PL"/>
        </a:p>
      </dgm:t>
    </dgm:pt>
    <dgm:pt modelId="{BC76DE97-6F72-8249-83E1-6F259C954196}" type="sibTrans" cxnId="{BF0D9DA3-D894-1E48-A9F5-193911394216}">
      <dgm:prSet/>
      <dgm:spPr/>
      <dgm:t>
        <a:bodyPr/>
        <a:lstStyle/>
        <a:p>
          <a:endParaRPr lang="pl-PL"/>
        </a:p>
      </dgm:t>
    </dgm:pt>
    <dgm:pt modelId="{4540AF06-71A4-7642-9C16-E4AE08354C7F}">
      <dgm:prSet phldrT="[Tekst]"/>
      <dgm:spPr/>
      <dgm:t>
        <a:bodyPr/>
        <a:lstStyle/>
        <a:p>
          <a:r>
            <a:rPr lang="pl-PL" b="1" dirty="0"/>
            <a:t>nieprowadzenie </a:t>
          </a:r>
          <a:br>
            <a:rPr lang="pl-PL" b="1" dirty="0"/>
          </a:br>
          <a:r>
            <a:rPr lang="pl-PL" b="1" dirty="0"/>
            <a:t>szkoleń</a:t>
          </a:r>
          <a:endParaRPr lang="pl-PL" dirty="0"/>
        </a:p>
      </dgm:t>
    </dgm:pt>
    <dgm:pt modelId="{B385B293-9EA5-6940-880E-0114D94071C7}" type="parTrans" cxnId="{58D1EEFB-D4B5-064D-9FE2-DE8C21676107}">
      <dgm:prSet/>
      <dgm:spPr/>
      <dgm:t>
        <a:bodyPr/>
        <a:lstStyle/>
        <a:p>
          <a:endParaRPr lang="pl-PL"/>
        </a:p>
      </dgm:t>
    </dgm:pt>
    <dgm:pt modelId="{483C1636-A2CC-7148-BBB5-FC1D41690D8B}" type="sibTrans" cxnId="{58D1EEFB-D4B5-064D-9FE2-DE8C21676107}">
      <dgm:prSet/>
      <dgm:spPr/>
      <dgm:t>
        <a:bodyPr/>
        <a:lstStyle/>
        <a:p>
          <a:endParaRPr lang="pl-PL"/>
        </a:p>
      </dgm:t>
    </dgm:pt>
    <dgm:pt modelId="{7978D534-FB71-724A-B3EA-E1169B359291}">
      <dgm:prSet phldrT="[Tekst]"/>
      <dgm:spPr>
        <a:noFill/>
        <a:ln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</a:ln>
      </dgm:spPr>
      <dgm:t>
        <a:bodyPr/>
        <a:lstStyle/>
        <a:p>
          <a:r>
            <a:rPr lang="pl-PL" dirty="0"/>
            <a:t>jeżeli mogłoby to negatywnie wpłynąć na bezstronność prowadzonych spraw</a:t>
          </a:r>
        </a:p>
      </dgm:t>
    </dgm:pt>
    <dgm:pt modelId="{A3511DFE-B8B2-AC49-9AFB-DF1A56BE436E}" type="parTrans" cxnId="{2F57E23A-BB22-8F40-9B54-66A3C0003CAD}">
      <dgm:prSet/>
      <dgm:spPr/>
      <dgm:t>
        <a:bodyPr/>
        <a:lstStyle/>
        <a:p>
          <a:endParaRPr lang="pl-PL"/>
        </a:p>
      </dgm:t>
    </dgm:pt>
    <dgm:pt modelId="{92E258D8-819A-2246-853B-A9DEC566D2FC}" type="sibTrans" cxnId="{2F57E23A-BB22-8F40-9B54-66A3C0003CAD}">
      <dgm:prSet/>
      <dgm:spPr/>
      <dgm:t>
        <a:bodyPr/>
        <a:lstStyle/>
        <a:p>
          <a:endParaRPr lang="pl-PL"/>
        </a:p>
      </dgm:t>
    </dgm:pt>
    <dgm:pt modelId="{27389E5A-D390-024C-9A16-AB965A9923ED}">
      <dgm:prSet phldrT="[Tekst]"/>
      <dgm:spPr>
        <a:noFill/>
        <a:ln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</a:ln>
      </dgm:spPr>
      <dgm:t>
        <a:bodyPr/>
        <a:lstStyle/>
        <a:p>
          <a:r>
            <a:rPr lang="pl-PL" dirty="0"/>
            <a:t>gdy mają one związek </a:t>
          </a:r>
          <a:br>
            <a:rPr lang="pl-PL" dirty="0"/>
          </a:br>
          <a:r>
            <a:rPr lang="pl-PL" dirty="0"/>
            <a:t>z zajmowanym stanowiskiem</a:t>
          </a:r>
        </a:p>
      </dgm:t>
    </dgm:pt>
    <dgm:pt modelId="{B8FAC793-E5EE-0E4B-A316-DBFA7833EBD0}" type="parTrans" cxnId="{2C3F7F75-11BB-D643-B8E1-5D1F18D591D3}">
      <dgm:prSet/>
      <dgm:spPr/>
      <dgm:t>
        <a:bodyPr/>
        <a:lstStyle/>
        <a:p>
          <a:endParaRPr lang="pl-PL"/>
        </a:p>
      </dgm:t>
    </dgm:pt>
    <dgm:pt modelId="{B0608771-A7D7-8542-A8D1-7563A1630BCA}" type="sibTrans" cxnId="{2C3F7F75-11BB-D643-B8E1-5D1F18D591D3}">
      <dgm:prSet/>
      <dgm:spPr/>
      <dgm:t>
        <a:bodyPr/>
        <a:lstStyle/>
        <a:p>
          <a:endParaRPr lang="pl-PL"/>
        </a:p>
      </dgm:t>
    </dgm:pt>
    <dgm:pt modelId="{3F857B10-C3C7-9448-847D-FC4032334BB8}" type="pres">
      <dgm:prSet presAssocID="{11970C00-ABB0-584D-AEC7-2E5ADEF5A28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C350E20C-1D71-9646-B6E0-E272793004A5}" type="pres">
      <dgm:prSet presAssocID="{42174057-D7FE-3D44-BD15-8FDEA4FF6BA3}" presName="composite" presStyleCnt="0"/>
      <dgm:spPr/>
    </dgm:pt>
    <dgm:pt modelId="{6FBC2E25-301F-CD4B-AD73-FF9CA5FD4674}" type="pres">
      <dgm:prSet presAssocID="{42174057-D7FE-3D44-BD15-8FDEA4FF6BA3}" presName="parTx" presStyleLbl="alignNode1" presStyleIdx="0" presStyleCnt="3" custScaleY="164899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60BA0C47-E72E-8446-940E-F19F8D8EDD15}" type="pres">
      <dgm:prSet presAssocID="{42174057-D7FE-3D44-BD15-8FDEA4FF6BA3}" presName="desTx" presStyleLbl="alignAccFollowNode1" presStyleIdx="0" presStyleCnt="3" custLinFactNeighborX="-102" custLinFactNeighborY="961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7ABFFC40-7514-EE41-B7F4-3C75E1A41538}" type="pres">
      <dgm:prSet presAssocID="{E30E8394-FEF2-DA4D-808B-345EDD9A9107}" presName="space" presStyleCnt="0"/>
      <dgm:spPr/>
    </dgm:pt>
    <dgm:pt modelId="{58FD3AAB-E93B-3440-892C-EB6B2AACD41D}" type="pres">
      <dgm:prSet presAssocID="{C6FEBB6D-651E-E74F-A41F-06F177F500A6}" presName="composite" presStyleCnt="0"/>
      <dgm:spPr/>
    </dgm:pt>
    <dgm:pt modelId="{0D2EC804-CF05-6E4D-8A95-2887F330C7B7}" type="pres">
      <dgm:prSet presAssocID="{C6FEBB6D-651E-E74F-A41F-06F177F500A6}" presName="parTx" presStyleLbl="alignNode1" presStyleIdx="1" presStyleCnt="3" custScaleY="164899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A9B4D05B-C7C7-5A45-8135-D09DF7049900}" type="pres">
      <dgm:prSet presAssocID="{C6FEBB6D-651E-E74F-A41F-06F177F500A6}" presName="desTx" presStyleLbl="alignAccFollowNode1" presStyleIdx="1" presStyleCnt="3" custLinFactNeighborX="-103" custLinFactNeighborY="961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AC4B9F5D-7E0A-474B-96D5-34A521E3DC90}" type="pres">
      <dgm:prSet presAssocID="{EE03221F-4680-0F4F-B9AD-A6BEB616B442}" presName="space" presStyleCnt="0"/>
      <dgm:spPr/>
    </dgm:pt>
    <dgm:pt modelId="{67E52E4C-CD21-3D46-9478-FA68C3C1D3D7}" type="pres">
      <dgm:prSet presAssocID="{4540AF06-71A4-7642-9C16-E4AE08354C7F}" presName="composite" presStyleCnt="0"/>
      <dgm:spPr/>
    </dgm:pt>
    <dgm:pt modelId="{56E35574-E181-EF41-ADA4-7689F46D138E}" type="pres">
      <dgm:prSet presAssocID="{4540AF06-71A4-7642-9C16-E4AE08354C7F}" presName="parTx" presStyleLbl="alignNode1" presStyleIdx="2" presStyleCnt="3" custScaleY="164899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5F34DB94-E346-0D4F-8A81-1A431336CB2E}" type="pres">
      <dgm:prSet presAssocID="{4540AF06-71A4-7642-9C16-E4AE08354C7F}" presName="desTx" presStyleLbl="alignAccFollowNode1" presStyleIdx="2" presStyleCnt="3" custLinFactNeighborX="-103" custLinFactNeighborY="961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1EB3B86E-960C-6041-81E3-232BE7E25B1C}" type="presOf" srcId="{4540AF06-71A4-7642-9C16-E4AE08354C7F}" destId="{56E35574-E181-EF41-ADA4-7689F46D138E}" srcOrd="0" destOrd="0" presId="urn:microsoft.com/office/officeart/2005/8/layout/hList1"/>
    <dgm:cxn modelId="{29E26239-1BB5-0A42-ACE8-A844D904F8BD}" type="presOf" srcId="{7978D534-FB71-724A-B3EA-E1169B359291}" destId="{5F34DB94-E346-0D4F-8A81-1A431336CB2E}" srcOrd="0" destOrd="0" presId="urn:microsoft.com/office/officeart/2005/8/layout/hList1"/>
    <dgm:cxn modelId="{BF0D9DA3-D894-1E48-A9F5-193911394216}" srcId="{C6FEBB6D-651E-E74F-A41F-06F177F500A6}" destId="{FFB76274-3FB5-2744-8682-DF842BF5E620}" srcOrd="0" destOrd="0" parTransId="{673F1AB7-FCDC-F14D-9361-3CAC524161E4}" sibTransId="{BC76DE97-6F72-8249-83E1-6F259C954196}"/>
    <dgm:cxn modelId="{2F57E23A-BB22-8F40-9B54-66A3C0003CAD}" srcId="{4540AF06-71A4-7642-9C16-E4AE08354C7F}" destId="{7978D534-FB71-724A-B3EA-E1169B359291}" srcOrd="0" destOrd="0" parTransId="{A3511DFE-B8B2-AC49-9AFB-DF1A56BE436E}" sibTransId="{92E258D8-819A-2246-853B-A9DEC566D2FC}"/>
    <dgm:cxn modelId="{9E79150E-D811-CF47-977C-7918C295D145}" type="presOf" srcId="{42174057-D7FE-3D44-BD15-8FDEA4FF6BA3}" destId="{6FBC2E25-301F-CD4B-AD73-FF9CA5FD4674}" srcOrd="0" destOrd="0" presId="urn:microsoft.com/office/officeart/2005/8/layout/hList1"/>
    <dgm:cxn modelId="{8DD6F782-5E5D-F542-A8CD-126697CFC29A}" type="presOf" srcId="{FFB76274-3FB5-2744-8682-DF842BF5E620}" destId="{A9B4D05B-C7C7-5A45-8135-D09DF7049900}" srcOrd="0" destOrd="0" presId="urn:microsoft.com/office/officeart/2005/8/layout/hList1"/>
    <dgm:cxn modelId="{B35972C4-F492-6247-8ED3-0B9684A42004}" srcId="{11970C00-ABB0-584D-AEC7-2E5ADEF5A28E}" destId="{42174057-D7FE-3D44-BD15-8FDEA4FF6BA3}" srcOrd="0" destOrd="0" parTransId="{58131B36-E93A-6A4C-A880-7948569F2C20}" sibTransId="{E30E8394-FEF2-DA4D-808B-345EDD9A9107}"/>
    <dgm:cxn modelId="{E9CDDDCF-0A0E-C945-B7C1-50E9D2D262C7}" type="presOf" srcId="{27389E5A-D390-024C-9A16-AB965A9923ED}" destId="{60BA0C47-E72E-8446-940E-F19F8D8EDD15}" srcOrd="0" destOrd="0" presId="urn:microsoft.com/office/officeart/2005/8/layout/hList1"/>
    <dgm:cxn modelId="{8EF7ACA7-C4AD-7A43-85D0-B1EF079A7EB1}" srcId="{11970C00-ABB0-584D-AEC7-2E5ADEF5A28E}" destId="{C6FEBB6D-651E-E74F-A41F-06F177F500A6}" srcOrd="1" destOrd="0" parTransId="{550BBB20-5E95-1448-A9BD-81B6A81B4AD8}" sibTransId="{EE03221F-4680-0F4F-B9AD-A6BEB616B442}"/>
    <dgm:cxn modelId="{2C3F7F75-11BB-D643-B8E1-5D1F18D591D3}" srcId="{42174057-D7FE-3D44-BD15-8FDEA4FF6BA3}" destId="{27389E5A-D390-024C-9A16-AB965A9923ED}" srcOrd="0" destOrd="0" parTransId="{B8FAC793-E5EE-0E4B-A316-DBFA7833EBD0}" sibTransId="{B0608771-A7D7-8542-A8D1-7563A1630BCA}"/>
    <dgm:cxn modelId="{FA7FA708-E08D-1648-988B-24B1FE7361DD}" type="presOf" srcId="{C6FEBB6D-651E-E74F-A41F-06F177F500A6}" destId="{0D2EC804-CF05-6E4D-8A95-2887F330C7B7}" srcOrd="0" destOrd="0" presId="urn:microsoft.com/office/officeart/2005/8/layout/hList1"/>
    <dgm:cxn modelId="{58D1EEFB-D4B5-064D-9FE2-DE8C21676107}" srcId="{11970C00-ABB0-584D-AEC7-2E5ADEF5A28E}" destId="{4540AF06-71A4-7642-9C16-E4AE08354C7F}" srcOrd="2" destOrd="0" parTransId="{B385B293-9EA5-6940-880E-0114D94071C7}" sibTransId="{483C1636-A2CC-7148-BBB5-FC1D41690D8B}"/>
    <dgm:cxn modelId="{5C972DAD-9854-414C-B97C-5CEDD976149C}" type="presOf" srcId="{11970C00-ABB0-584D-AEC7-2E5ADEF5A28E}" destId="{3F857B10-C3C7-9448-847D-FC4032334BB8}" srcOrd="0" destOrd="0" presId="urn:microsoft.com/office/officeart/2005/8/layout/hList1"/>
    <dgm:cxn modelId="{4A25314E-3A9D-6B4D-B33E-3C63D747D545}" type="presParOf" srcId="{3F857B10-C3C7-9448-847D-FC4032334BB8}" destId="{C350E20C-1D71-9646-B6E0-E272793004A5}" srcOrd="0" destOrd="0" presId="urn:microsoft.com/office/officeart/2005/8/layout/hList1"/>
    <dgm:cxn modelId="{F9F02DB8-3685-4346-946A-DE2D392FB550}" type="presParOf" srcId="{C350E20C-1D71-9646-B6E0-E272793004A5}" destId="{6FBC2E25-301F-CD4B-AD73-FF9CA5FD4674}" srcOrd="0" destOrd="0" presId="urn:microsoft.com/office/officeart/2005/8/layout/hList1"/>
    <dgm:cxn modelId="{4B6907E1-99ED-0349-A3C2-D398912C0B56}" type="presParOf" srcId="{C350E20C-1D71-9646-B6E0-E272793004A5}" destId="{60BA0C47-E72E-8446-940E-F19F8D8EDD15}" srcOrd="1" destOrd="0" presId="urn:microsoft.com/office/officeart/2005/8/layout/hList1"/>
    <dgm:cxn modelId="{DA996571-B024-3249-AA75-E11F6EB33BF3}" type="presParOf" srcId="{3F857B10-C3C7-9448-847D-FC4032334BB8}" destId="{7ABFFC40-7514-EE41-B7F4-3C75E1A41538}" srcOrd="1" destOrd="0" presId="urn:microsoft.com/office/officeart/2005/8/layout/hList1"/>
    <dgm:cxn modelId="{24F6447D-D771-0D4E-BA0E-97620BA5C586}" type="presParOf" srcId="{3F857B10-C3C7-9448-847D-FC4032334BB8}" destId="{58FD3AAB-E93B-3440-892C-EB6B2AACD41D}" srcOrd="2" destOrd="0" presId="urn:microsoft.com/office/officeart/2005/8/layout/hList1"/>
    <dgm:cxn modelId="{7446FAD7-391E-6746-BE6E-25C1FF8D0F48}" type="presParOf" srcId="{58FD3AAB-E93B-3440-892C-EB6B2AACD41D}" destId="{0D2EC804-CF05-6E4D-8A95-2887F330C7B7}" srcOrd="0" destOrd="0" presId="urn:microsoft.com/office/officeart/2005/8/layout/hList1"/>
    <dgm:cxn modelId="{F42DB6F2-D513-3747-BEFA-7636D3F335C8}" type="presParOf" srcId="{58FD3AAB-E93B-3440-892C-EB6B2AACD41D}" destId="{A9B4D05B-C7C7-5A45-8135-D09DF7049900}" srcOrd="1" destOrd="0" presId="urn:microsoft.com/office/officeart/2005/8/layout/hList1"/>
    <dgm:cxn modelId="{1850676E-32B1-BD47-A7C2-B8C9D568F43A}" type="presParOf" srcId="{3F857B10-C3C7-9448-847D-FC4032334BB8}" destId="{AC4B9F5D-7E0A-474B-96D5-34A521E3DC90}" srcOrd="3" destOrd="0" presId="urn:microsoft.com/office/officeart/2005/8/layout/hList1"/>
    <dgm:cxn modelId="{1841BD7C-7E27-7646-908A-3E50A061AF4A}" type="presParOf" srcId="{3F857B10-C3C7-9448-847D-FC4032334BB8}" destId="{67E52E4C-CD21-3D46-9478-FA68C3C1D3D7}" srcOrd="4" destOrd="0" presId="urn:microsoft.com/office/officeart/2005/8/layout/hList1"/>
    <dgm:cxn modelId="{1112C739-ABE8-DE4B-8031-B494B99E0DDE}" type="presParOf" srcId="{67E52E4C-CD21-3D46-9478-FA68C3C1D3D7}" destId="{56E35574-E181-EF41-ADA4-7689F46D138E}" srcOrd="0" destOrd="0" presId="urn:microsoft.com/office/officeart/2005/8/layout/hList1"/>
    <dgm:cxn modelId="{8DCC9E92-1F89-164B-939A-795614BA31B5}" type="presParOf" srcId="{67E52E4C-CD21-3D46-9478-FA68C3C1D3D7}" destId="{5F34DB94-E346-0D4F-8A81-1A431336CB2E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1970C00-ABB0-584D-AEC7-2E5ADEF5A28E}" type="doc">
      <dgm:prSet loTypeId="urn:microsoft.com/office/officeart/2005/8/layout/hList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42174057-D7FE-3D44-BD15-8FDEA4FF6BA3}">
      <dgm:prSet phldrT="[Tekst]" custT="1"/>
      <dgm:spPr/>
      <dgm:t>
        <a:bodyPr anchor="ctr"/>
        <a:lstStyle/>
        <a:p>
          <a:r>
            <a:rPr lang="pl-PL" sz="2000" dirty="0"/>
            <a:t>niedopuszczanie </a:t>
          </a:r>
        </a:p>
        <a:p>
          <a:r>
            <a:rPr lang="pl-PL" sz="2000" dirty="0"/>
            <a:t>do podejrzeń</a:t>
          </a:r>
        </a:p>
      </dgm:t>
    </dgm:pt>
    <dgm:pt modelId="{58131B36-E93A-6A4C-A880-7948569F2C20}" type="parTrans" cxnId="{B35972C4-F492-6247-8ED3-0B9684A42004}">
      <dgm:prSet/>
      <dgm:spPr/>
      <dgm:t>
        <a:bodyPr/>
        <a:lstStyle/>
        <a:p>
          <a:endParaRPr lang="pl-PL"/>
        </a:p>
      </dgm:t>
    </dgm:pt>
    <dgm:pt modelId="{E30E8394-FEF2-DA4D-808B-345EDD9A9107}" type="sibTrans" cxnId="{B35972C4-F492-6247-8ED3-0B9684A42004}">
      <dgm:prSet/>
      <dgm:spPr/>
      <dgm:t>
        <a:bodyPr/>
        <a:lstStyle/>
        <a:p>
          <a:endParaRPr lang="pl-PL"/>
        </a:p>
      </dgm:t>
    </dgm:pt>
    <dgm:pt modelId="{C6FEBB6D-651E-E74F-A41F-06F177F500A6}">
      <dgm:prSet phldrT="[Tekst]" custT="1"/>
      <dgm:spPr/>
      <dgm:t>
        <a:bodyPr/>
        <a:lstStyle/>
        <a:p>
          <a:r>
            <a:rPr lang="pl-PL" sz="2000" dirty="0"/>
            <a:t>niepodejmowanie żadnych prac </a:t>
          </a:r>
          <a:br>
            <a:rPr lang="pl-PL" sz="2000" dirty="0"/>
          </a:br>
          <a:r>
            <a:rPr lang="pl-PL" sz="2000" dirty="0"/>
            <a:t>ani zajęć</a:t>
          </a:r>
        </a:p>
      </dgm:t>
    </dgm:pt>
    <dgm:pt modelId="{550BBB20-5E95-1448-A9BD-81B6A81B4AD8}" type="parTrans" cxnId="{8EF7ACA7-C4AD-7A43-85D0-B1EF079A7EB1}">
      <dgm:prSet/>
      <dgm:spPr/>
      <dgm:t>
        <a:bodyPr/>
        <a:lstStyle/>
        <a:p>
          <a:endParaRPr lang="pl-PL"/>
        </a:p>
      </dgm:t>
    </dgm:pt>
    <dgm:pt modelId="{EE03221F-4680-0F4F-B9AD-A6BEB616B442}" type="sibTrans" cxnId="{8EF7ACA7-C4AD-7A43-85D0-B1EF079A7EB1}">
      <dgm:prSet/>
      <dgm:spPr/>
      <dgm:t>
        <a:bodyPr/>
        <a:lstStyle/>
        <a:p>
          <a:endParaRPr lang="pl-PL"/>
        </a:p>
      </dgm:t>
    </dgm:pt>
    <dgm:pt modelId="{DE518F15-BCBA-2441-B8DA-9ED3437E2061}">
      <dgm:prSet phldrT="[Tekst]" custT="1"/>
      <dgm:spPr>
        <a:noFill/>
        <a:ln>
          <a:solidFill>
            <a:schemeClr val="bg1">
              <a:lumMod val="65000"/>
              <a:alpha val="90000"/>
            </a:schemeClr>
          </a:solidFill>
        </a:ln>
      </dgm:spPr>
      <dgm:t>
        <a:bodyPr anchor="ctr"/>
        <a:lstStyle/>
        <a:p>
          <a:r>
            <a:rPr lang="pl-PL" sz="1800" dirty="0"/>
            <a:t>o konflikt między interesem publicznym i prywatnym</a:t>
          </a:r>
        </a:p>
      </dgm:t>
    </dgm:pt>
    <dgm:pt modelId="{F0AE6ED7-29EF-7E4D-8D0A-7578F3A47348}" type="parTrans" cxnId="{263CD231-1FD9-F445-BA7D-E860E85FFDB5}">
      <dgm:prSet/>
      <dgm:spPr/>
      <dgm:t>
        <a:bodyPr/>
        <a:lstStyle/>
        <a:p>
          <a:endParaRPr lang="pl-PL"/>
        </a:p>
      </dgm:t>
    </dgm:pt>
    <dgm:pt modelId="{544A477D-E124-7C46-A596-285D77FB3A4A}" type="sibTrans" cxnId="{263CD231-1FD9-F445-BA7D-E860E85FFDB5}">
      <dgm:prSet/>
      <dgm:spPr/>
      <dgm:t>
        <a:bodyPr/>
        <a:lstStyle/>
        <a:p>
          <a:endParaRPr lang="pl-PL"/>
        </a:p>
      </dgm:t>
    </dgm:pt>
    <dgm:pt modelId="{AF25632B-F832-8842-9EEA-32BEF7BE0D95}">
      <dgm:prSet phldrT="[Tekst]" custT="1"/>
      <dgm:spPr>
        <a:noFill/>
        <a:ln>
          <a:solidFill>
            <a:schemeClr val="bg1">
              <a:lumMod val="65000"/>
              <a:alpha val="90000"/>
            </a:schemeClr>
          </a:solidFill>
        </a:ln>
      </dgm:spPr>
      <dgm:t>
        <a:bodyPr anchor="ctr"/>
        <a:lstStyle/>
        <a:p>
          <a:r>
            <a:rPr lang="pl-PL" sz="1800" dirty="0"/>
            <a:t>które kolidują z obowiązkami służbowymi</a:t>
          </a:r>
        </a:p>
      </dgm:t>
    </dgm:pt>
    <dgm:pt modelId="{D8C3C9A2-3A09-EA44-B6CD-8DBD20CE4BDB}" type="parTrans" cxnId="{5B631C87-997D-344F-82B3-1025904F514D}">
      <dgm:prSet/>
      <dgm:spPr/>
      <dgm:t>
        <a:bodyPr/>
        <a:lstStyle/>
        <a:p>
          <a:endParaRPr lang="pl-PL"/>
        </a:p>
      </dgm:t>
    </dgm:pt>
    <dgm:pt modelId="{B9213678-DC37-CA40-8613-BFE603D49678}" type="sibTrans" cxnId="{5B631C87-997D-344F-82B3-1025904F514D}">
      <dgm:prSet/>
      <dgm:spPr/>
      <dgm:t>
        <a:bodyPr/>
        <a:lstStyle/>
        <a:p>
          <a:endParaRPr lang="pl-PL"/>
        </a:p>
      </dgm:t>
    </dgm:pt>
    <dgm:pt modelId="{3F857B10-C3C7-9448-847D-FC4032334BB8}" type="pres">
      <dgm:prSet presAssocID="{11970C00-ABB0-584D-AEC7-2E5ADEF5A28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C350E20C-1D71-9646-B6E0-E272793004A5}" type="pres">
      <dgm:prSet presAssocID="{42174057-D7FE-3D44-BD15-8FDEA4FF6BA3}" presName="composite" presStyleCnt="0"/>
      <dgm:spPr/>
    </dgm:pt>
    <dgm:pt modelId="{6FBC2E25-301F-CD4B-AD73-FF9CA5FD4674}" type="pres">
      <dgm:prSet presAssocID="{42174057-D7FE-3D44-BD15-8FDEA4FF6BA3}" presName="parTx" presStyleLbl="alignNode1" presStyleIdx="0" presStyleCnt="2" custScaleY="10471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60BA0C47-E72E-8446-940E-F19F8D8EDD15}" type="pres">
      <dgm:prSet presAssocID="{42174057-D7FE-3D44-BD15-8FDEA4FF6BA3}" presName="desTx" presStyleLbl="alignAccFollowNode1" presStyleIdx="0" presStyleCnt="2" custLinFactNeighborX="-102" custLinFactNeighborY="961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7ABFFC40-7514-EE41-B7F4-3C75E1A41538}" type="pres">
      <dgm:prSet presAssocID="{E30E8394-FEF2-DA4D-808B-345EDD9A9107}" presName="space" presStyleCnt="0"/>
      <dgm:spPr/>
    </dgm:pt>
    <dgm:pt modelId="{58FD3AAB-E93B-3440-892C-EB6B2AACD41D}" type="pres">
      <dgm:prSet presAssocID="{C6FEBB6D-651E-E74F-A41F-06F177F500A6}" presName="composite" presStyleCnt="0"/>
      <dgm:spPr/>
    </dgm:pt>
    <dgm:pt modelId="{0D2EC804-CF05-6E4D-8A95-2887F330C7B7}" type="pres">
      <dgm:prSet presAssocID="{C6FEBB6D-651E-E74F-A41F-06F177F500A6}" presName="parTx" presStyleLbl="alignNode1" presStyleIdx="1" presStyleCnt="2" custScaleY="10471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A9B4D05B-C7C7-5A45-8135-D09DF7049900}" type="pres">
      <dgm:prSet presAssocID="{C6FEBB6D-651E-E74F-A41F-06F177F500A6}" presName="desTx" presStyleLbl="alignAccFollowNode1" presStyleIdx="1" presStyleCnt="2" custLinFactNeighborX="-103" custLinFactNeighborY="961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8CAB3447-4862-964B-A4CC-C1D6D82EC469}" type="presOf" srcId="{DE518F15-BCBA-2441-B8DA-9ED3437E2061}" destId="{60BA0C47-E72E-8446-940E-F19F8D8EDD15}" srcOrd="0" destOrd="0" presId="urn:microsoft.com/office/officeart/2005/8/layout/hList1"/>
    <dgm:cxn modelId="{5B631C87-997D-344F-82B3-1025904F514D}" srcId="{C6FEBB6D-651E-E74F-A41F-06F177F500A6}" destId="{AF25632B-F832-8842-9EEA-32BEF7BE0D95}" srcOrd="0" destOrd="0" parTransId="{D8C3C9A2-3A09-EA44-B6CD-8DBD20CE4BDB}" sibTransId="{B9213678-DC37-CA40-8613-BFE603D49678}"/>
    <dgm:cxn modelId="{5D9A9FC5-72D0-F749-ADEA-B16F9F154B1F}" type="presOf" srcId="{11970C00-ABB0-584D-AEC7-2E5ADEF5A28E}" destId="{3F857B10-C3C7-9448-847D-FC4032334BB8}" srcOrd="0" destOrd="0" presId="urn:microsoft.com/office/officeart/2005/8/layout/hList1"/>
    <dgm:cxn modelId="{B35972C4-F492-6247-8ED3-0B9684A42004}" srcId="{11970C00-ABB0-584D-AEC7-2E5ADEF5A28E}" destId="{42174057-D7FE-3D44-BD15-8FDEA4FF6BA3}" srcOrd="0" destOrd="0" parTransId="{58131B36-E93A-6A4C-A880-7948569F2C20}" sibTransId="{E30E8394-FEF2-DA4D-808B-345EDD9A9107}"/>
    <dgm:cxn modelId="{8EF7ACA7-C4AD-7A43-85D0-B1EF079A7EB1}" srcId="{11970C00-ABB0-584D-AEC7-2E5ADEF5A28E}" destId="{C6FEBB6D-651E-E74F-A41F-06F177F500A6}" srcOrd="1" destOrd="0" parTransId="{550BBB20-5E95-1448-A9BD-81B6A81B4AD8}" sibTransId="{EE03221F-4680-0F4F-B9AD-A6BEB616B442}"/>
    <dgm:cxn modelId="{BCE7DDC0-13D5-C244-A1C5-5E97CDFE69CE}" type="presOf" srcId="{42174057-D7FE-3D44-BD15-8FDEA4FF6BA3}" destId="{6FBC2E25-301F-CD4B-AD73-FF9CA5FD4674}" srcOrd="0" destOrd="0" presId="urn:microsoft.com/office/officeart/2005/8/layout/hList1"/>
    <dgm:cxn modelId="{6F77FC59-ABB0-BB4D-B479-EF034CE59FB1}" type="presOf" srcId="{C6FEBB6D-651E-E74F-A41F-06F177F500A6}" destId="{0D2EC804-CF05-6E4D-8A95-2887F330C7B7}" srcOrd="0" destOrd="0" presId="urn:microsoft.com/office/officeart/2005/8/layout/hList1"/>
    <dgm:cxn modelId="{263CD231-1FD9-F445-BA7D-E860E85FFDB5}" srcId="{42174057-D7FE-3D44-BD15-8FDEA4FF6BA3}" destId="{DE518F15-BCBA-2441-B8DA-9ED3437E2061}" srcOrd="0" destOrd="0" parTransId="{F0AE6ED7-29EF-7E4D-8D0A-7578F3A47348}" sibTransId="{544A477D-E124-7C46-A596-285D77FB3A4A}"/>
    <dgm:cxn modelId="{346E41BE-A8D5-2141-B352-7B30CBC7F03F}" type="presOf" srcId="{AF25632B-F832-8842-9EEA-32BEF7BE0D95}" destId="{A9B4D05B-C7C7-5A45-8135-D09DF7049900}" srcOrd="0" destOrd="0" presId="urn:microsoft.com/office/officeart/2005/8/layout/hList1"/>
    <dgm:cxn modelId="{32FD5095-567C-894F-BE7C-60217FFBC515}" type="presParOf" srcId="{3F857B10-C3C7-9448-847D-FC4032334BB8}" destId="{C350E20C-1D71-9646-B6E0-E272793004A5}" srcOrd="0" destOrd="0" presId="urn:microsoft.com/office/officeart/2005/8/layout/hList1"/>
    <dgm:cxn modelId="{08214EA5-E987-9D4C-8ACA-1654C81A1A2A}" type="presParOf" srcId="{C350E20C-1D71-9646-B6E0-E272793004A5}" destId="{6FBC2E25-301F-CD4B-AD73-FF9CA5FD4674}" srcOrd="0" destOrd="0" presId="urn:microsoft.com/office/officeart/2005/8/layout/hList1"/>
    <dgm:cxn modelId="{2922C240-BDC0-384D-9494-C943E5D51D60}" type="presParOf" srcId="{C350E20C-1D71-9646-B6E0-E272793004A5}" destId="{60BA0C47-E72E-8446-940E-F19F8D8EDD15}" srcOrd="1" destOrd="0" presId="urn:microsoft.com/office/officeart/2005/8/layout/hList1"/>
    <dgm:cxn modelId="{A85BF7B7-9412-744F-B501-ED5E470C1348}" type="presParOf" srcId="{3F857B10-C3C7-9448-847D-FC4032334BB8}" destId="{7ABFFC40-7514-EE41-B7F4-3C75E1A41538}" srcOrd="1" destOrd="0" presId="urn:microsoft.com/office/officeart/2005/8/layout/hList1"/>
    <dgm:cxn modelId="{47BC552F-6249-814D-A6CE-9F24EAF4B6B0}" type="presParOf" srcId="{3F857B10-C3C7-9448-847D-FC4032334BB8}" destId="{58FD3AAB-E93B-3440-892C-EB6B2AACD41D}" srcOrd="2" destOrd="0" presId="urn:microsoft.com/office/officeart/2005/8/layout/hList1"/>
    <dgm:cxn modelId="{D621508A-31ED-FB43-AACD-E08C4C8B1CC1}" type="presParOf" srcId="{58FD3AAB-E93B-3440-892C-EB6B2AACD41D}" destId="{0D2EC804-CF05-6E4D-8A95-2887F330C7B7}" srcOrd="0" destOrd="0" presId="urn:microsoft.com/office/officeart/2005/8/layout/hList1"/>
    <dgm:cxn modelId="{39A1A881-6F81-054B-B816-A025381B8D62}" type="presParOf" srcId="{58FD3AAB-E93B-3440-892C-EB6B2AACD41D}" destId="{A9B4D05B-C7C7-5A45-8135-D09DF7049900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1970C00-ABB0-584D-AEC7-2E5ADEF5A28E}" type="doc">
      <dgm:prSet loTypeId="urn:microsoft.com/office/officeart/2005/8/layout/hList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C6FEBB6D-651E-E74F-A41F-06F177F500A6}">
      <dgm:prSet phldrT="[Tekst]" custT="1"/>
      <dgm:spPr/>
      <dgm:t>
        <a:bodyPr/>
        <a:lstStyle/>
        <a:p>
          <a:r>
            <a:rPr lang="pl-PL" sz="2000" dirty="0"/>
            <a:t>wykazywanie powściągliwości</a:t>
          </a:r>
        </a:p>
      </dgm:t>
    </dgm:pt>
    <dgm:pt modelId="{550BBB20-5E95-1448-A9BD-81B6A81B4AD8}" type="parTrans" cxnId="{8EF7ACA7-C4AD-7A43-85D0-B1EF079A7EB1}">
      <dgm:prSet/>
      <dgm:spPr/>
      <dgm:t>
        <a:bodyPr/>
        <a:lstStyle/>
        <a:p>
          <a:endParaRPr lang="pl-PL"/>
        </a:p>
      </dgm:t>
    </dgm:pt>
    <dgm:pt modelId="{EE03221F-4680-0F4F-B9AD-A6BEB616B442}" type="sibTrans" cxnId="{8EF7ACA7-C4AD-7A43-85D0-B1EF079A7EB1}">
      <dgm:prSet/>
      <dgm:spPr/>
      <dgm:t>
        <a:bodyPr/>
        <a:lstStyle/>
        <a:p>
          <a:endParaRPr lang="pl-PL"/>
        </a:p>
      </dgm:t>
    </dgm:pt>
    <dgm:pt modelId="{F5180632-FD9C-7640-A309-4C4DE8F3B7F4}">
      <dgm:prSet phldrT="[Tekst]" custT="1"/>
      <dgm:spPr>
        <a:noFill/>
      </dgm:spPr>
      <dgm:t>
        <a:bodyPr anchor="ctr"/>
        <a:lstStyle/>
        <a:p>
          <a:r>
            <a:rPr lang="pl-PL" sz="1800" dirty="0"/>
            <a:t>w publicznym wypowiadaniu poglądów na temat pracy swojego urzędu</a:t>
          </a:r>
        </a:p>
      </dgm:t>
    </dgm:pt>
    <dgm:pt modelId="{B3C671A6-61CD-6749-9F8A-E3C7648DA305}" type="parTrans" cxnId="{248A8BE2-FA80-124D-97ED-EE15CD900052}">
      <dgm:prSet/>
      <dgm:spPr/>
      <dgm:t>
        <a:bodyPr/>
        <a:lstStyle/>
        <a:p>
          <a:endParaRPr lang="pl-PL"/>
        </a:p>
      </dgm:t>
    </dgm:pt>
    <dgm:pt modelId="{7AA9C154-0371-9A46-9F97-6632D5741185}" type="sibTrans" cxnId="{248A8BE2-FA80-124D-97ED-EE15CD900052}">
      <dgm:prSet/>
      <dgm:spPr/>
      <dgm:t>
        <a:bodyPr/>
        <a:lstStyle/>
        <a:p>
          <a:endParaRPr lang="pl-PL"/>
        </a:p>
      </dgm:t>
    </dgm:pt>
    <dgm:pt modelId="{3F857B10-C3C7-9448-847D-FC4032334BB8}" type="pres">
      <dgm:prSet presAssocID="{11970C00-ABB0-584D-AEC7-2E5ADEF5A28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58FD3AAB-E93B-3440-892C-EB6B2AACD41D}" type="pres">
      <dgm:prSet presAssocID="{C6FEBB6D-651E-E74F-A41F-06F177F500A6}" presName="composite" presStyleCnt="0"/>
      <dgm:spPr/>
    </dgm:pt>
    <dgm:pt modelId="{0D2EC804-CF05-6E4D-8A95-2887F330C7B7}" type="pres">
      <dgm:prSet presAssocID="{C6FEBB6D-651E-E74F-A41F-06F177F500A6}" presName="parTx" presStyleLbl="alignNode1" presStyleIdx="0" presStyleCnt="1" custScaleY="104710" custLinFactNeighborX="-49544" custLinFactNeighborY="299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A9B4D05B-C7C7-5A45-8135-D09DF7049900}" type="pres">
      <dgm:prSet presAssocID="{C6FEBB6D-651E-E74F-A41F-06F177F500A6}" presName="desTx" presStyleLbl="alignAccFollowNode1" presStyleIdx="0" presStyleCnt="1" custLinFactNeighborX="1233" custLinFactNeighborY="195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CF5FEF2F-A7FC-864F-9ECA-3D6B106890E1}" type="presOf" srcId="{F5180632-FD9C-7640-A309-4C4DE8F3B7F4}" destId="{A9B4D05B-C7C7-5A45-8135-D09DF7049900}" srcOrd="0" destOrd="0" presId="urn:microsoft.com/office/officeart/2005/8/layout/hList1"/>
    <dgm:cxn modelId="{8EF7ACA7-C4AD-7A43-85D0-B1EF079A7EB1}" srcId="{11970C00-ABB0-584D-AEC7-2E5ADEF5A28E}" destId="{C6FEBB6D-651E-E74F-A41F-06F177F500A6}" srcOrd="0" destOrd="0" parTransId="{550BBB20-5E95-1448-A9BD-81B6A81B4AD8}" sibTransId="{EE03221F-4680-0F4F-B9AD-A6BEB616B442}"/>
    <dgm:cxn modelId="{70BAE16D-4940-6741-9E38-CE5343183E66}" type="presOf" srcId="{C6FEBB6D-651E-E74F-A41F-06F177F500A6}" destId="{0D2EC804-CF05-6E4D-8A95-2887F330C7B7}" srcOrd="0" destOrd="0" presId="urn:microsoft.com/office/officeart/2005/8/layout/hList1"/>
    <dgm:cxn modelId="{248A8BE2-FA80-124D-97ED-EE15CD900052}" srcId="{C6FEBB6D-651E-E74F-A41F-06F177F500A6}" destId="{F5180632-FD9C-7640-A309-4C4DE8F3B7F4}" srcOrd="0" destOrd="0" parTransId="{B3C671A6-61CD-6749-9F8A-E3C7648DA305}" sibTransId="{7AA9C154-0371-9A46-9F97-6632D5741185}"/>
    <dgm:cxn modelId="{BBE50A84-457E-444F-AAC7-BE65BB4F0C56}" type="presOf" srcId="{11970C00-ABB0-584D-AEC7-2E5ADEF5A28E}" destId="{3F857B10-C3C7-9448-847D-FC4032334BB8}" srcOrd="0" destOrd="0" presId="urn:microsoft.com/office/officeart/2005/8/layout/hList1"/>
    <dgm:cxn modelId="{A853B261-016D-A24C-8F3A-CAE53D44671F}" type="presParOf" srcId="{3F857B10-C3C7-9448-847D-FC4032334BB8}" destId="{58FD3AAB-E93B-3440-892C-EB6B2AACD41D}" srcOrd="0" destOrd="0" presId="urn:microsoft.com/office/officeart/2005/8/layout/hList1"/>
    <dgm:cxn modelId="{704E629B-EA25-844E-BF20-E18489883445}" type="presParOf" srcId="{58FD3AAB-E93B-3440-892C-EB6B2AACD41D}" destId="{0D2EC804-CF05-6E4D-8A95-2887F330C7B7}" srcOrd="0" destOrd="0" presId="urn:microsoft.com/office/officeart/2005/8/layout/hList1"/>
    <dgm:cxn modelId="{BC317A2B-0014-474F-B1CF-1573773EC7E8}" type="presParOf" srcId="{58FD3AAB-E93B-3440-892C-EB6B2AACD41D}" destId="{A9B4D05B-C7C7-5A45-8135-D09DF7049900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11970C00-ABB0-584D-AEC7-2E5ADEF5A28E}" type="doc">
      <dgm:prSet loTypeId="urn:microsoft.com/office/officeart/2005/8/layout/hList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C6FEBB6D-651E-E74F-A41F-06F177F500A6}">
      <dgm:prSet phldrT="[Tekst]" custT="1"/>
      <dgm:spPr/>
      <dgm:t>
        <a:bodyPr/>
        <a:lstStyle/>
        <a:p>
          <a:r>
            <a:rPr lang="pl-PL" sz="1800" dirty="0"/>
            <a:t>właściwe zachowanie się i unikanie niepożądanych </a:t>
          </a:r>
          <a:r>
            <a:rPr lang="pl-PL" sz="1800" dirty="0" err="1"/>
            <a:t>zachowań</a:t>
          </a:r>
          <a:r>
            <a:rPr lang="pl-PL" sz="1800" dirty="0"/>
            <a:t>  </a:t>
          </a:r>
        </a:p>
      </dgm:t>
    </dgm:pt>
    <dgm:pt modelId="{550BBB20-5E95-1448-A9BD-81B6A81B4AD8}" type="parTrans" cxnId="{8EF7ACA7-C4AD-7A43-85D0-B1EF079A7EB1}">
      <dgm:prSet/>
      <dgm:spPr/>
      <dgm:t>
        <a:bodyPr/>
        <a:lstStyle/>
        <a:p>
          <a:endParaRPr lang="pl-PL"/>
        </a:p>
      </dgm:t>
    </dgm:pt>
    <dgm:pt modelId="{EE03221F-4680-0F4F-B9AD-A6BEB616B442}" type="sibTrans" cxnId="{8EF7ACA7-C4AD-7A43-85D0-B1EF079A7EB1}">
      <dgm:prSet/>
      <dgm:spPr/>
      <dgm:t>
        <a:bodyPr/>
        <a:lstStyle/>
        <a:p>
          <a:endParaRPr lang="pl-PL"/>
        </a:p>
      </dgm:t>
    </dgm:pt>
    <dgm:pt modelId="{F5180632-FD9C-7640-A309-4C4DE8F3B7F4}">
      <dgm:prSet phldrT="[Tekst]" custT="1"/>
      <dgm:spPr>
        <a:noFill/>
      </dgm:spPr>
      <dgm:t>
        <a:bodyPr anchor="ctr"/>
        <a:lstStyle/>
        <a:p>
          <a:r>
            <a:rPr lang="pl-PL" sz="1800" dirty="0"/>
            <a:t>poza pracą, mających negatywny wpływ na wizerunek państwa, służby cywilnej </a:t>
          </a:r>
          <a:br>
            <a:rPr lang="pl-PL" sz="1800" dirty="0"/>
          </a:br>
          <a:r>
            <a:rPr lang="pl-PL" sz="1800" dirty="0"/>
            <a:t>i urzędu</a:t>
          </a:r>
        </a:p>
      </dgm:t>
    </dgm:pt>
    <dgm:pt modelId="{B3C671A6-61CD-6749-9F8A-E3C7648DA305}" type="parTrans" cxnId="{248A8BE2-FA80-124D-97ED-EE15CD900052}">
      <dgm:prSet/>
      <dgm:spPr/>
      <dgm:t>
        <a:bodyPr/>
        <a:lstStyle/>
        <a:p>
          <a:endParaRPr lang="pl-PL"/>
        </a:p>
      </dgm:t>
    </dgm:pt>
    <dgm:pt modelId="{7AA9C154-0371-9A46-9F97-6632D5741185}" type="sibTrans" cxnId="{248A8BE2-FA80-124D-97ED-EE15CD900052}">
      <dgm:prSet/>
      <dgm:spPr/>
      <dgm:t>
        <a:bodyPr/>
        <a:lstStyle/>
        <a:p>
          <a:endParaRPr lang="pl-PL"/>
        </a:p>
      </dgm:t>
    </dgm:pt>
    <dgm:pt modelId="{3F857B10-C3C7-9448-847D-FC4032334BB8}" type="pres">
      <dgm:prSet presAssocID="{11970C00-ABB0-584D-AEC7-2E5ADEF5A28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58FD3AAB-E93B-3440-892C-EB6B2AACD41D}" type="pres">
      <dgm:prSet presAssocID="{C6FEBB6D-651E-E74F-A41F-06F177F500A6}" presName="composite" presStyleCnt="0"/>
      <dgm:spPr/>
    </dgm:pt>
    <dgm:pt modelId="{0D2EC804-CF05-6E4D-8A95-2887F330C7B7}" type="pres">
      <dgm:prSet presAssocID="{C6FEBB6D-651E-E74F-A41F-06F177F500A6}" presName="parTx" presStyleLbl="alignNode1" presStyleIdx="0" presStyleCnt="1" custScaleY="120588" custLinFactNeighborX="46" custLinFactNeighborY="-71047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A9B4D05B-C7C7-5A45-8135-D09DF7049900}" type="pres">
      <dgm:prSet presAssocID="{C6FEBB6D-651E-E74F-A41F-06F177F500A6}" presName="desTx" presStyleLbl="alignAccFollowNode1" presStyleIdx="0" presStyleCnt="1" custScaleY="100000" custLinFactNeighborX="1233" custLinFactNeighborY="195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8EF7ACA7-C4AD-7A43-85D0-B1EF079A7EB1}" srcId="{11970C00-ABB0-584D-AEC7-2E5ADEF5A28E}" destId="{C6FEBB6D-651E-E74F-A41F-06F177F500A6}" srcOrd="0" destOrd="0" parTransId="{550BBB20-5E95-1448-A9BD-81B6A81B4AD8}" sibTransId="{EE03221F-4680-0F4F-B9AD-A6BEB616B442}"/>
    <dgm:cxn modelId="{3AD3C7B4-ED7B-674E-A546-111914CD5576}" type="presOf" srcId="{C6FEBB6D-651E-E74F-A41F-06F177F500A6}" destId="{0D2EC804-CF05-6E4D-8A95-2887F330C7B7}" srcOrd="0" destOrd="0" presId="urn:microsoft.com/office/officeart/2005/8/layout/hList1"/>
    <dgm:cxn modelId="{09269E98-6805-9747-AC5B-28210D16649D}" type="presOf" srcId="{11970C00-ABB0-584D-AEC7-2E5ADEF5A28E}" destId="{3F857B10-C3C7-9448-847D-FC4032334BB8}" srcOrd="0" destOrd="0" presId="urn:microsoft.com/office/officeart/2005/8/layout/hList1"/>
    <dgm:cxn modelId="{248A8BE2-FA80-124D-97ED-EE15CD900052}" srcId="{C6FEBB6D-651E-E74F-A41F-06F177F500A6}" destId="{F5180632-FD9C-7640-A309-4C4DE8F3B7F4}" srcOrd="0" destOrd="0" parTransId="{B3C671A6-61CD-6749-9F8A-E3C7648DA305}" sibTransId="{7AA9C154-0371-9A46-9F97-6632D5741185}"/>
    <dgm:cxn modelId="{8F9AB0FE-B125-B84B-87F6-200450B983F8}" type="presOf" srcId="{F5180632-FD9C-7640-A309-4C4DE8F3B7F4}" destId="{A9B4D05B-C7C7-5A45-8135-D09DF7049900}" srcOrd="0" destOrd="0" presId="urn:microsoft.com/office/officeart/2005/8/layout/hList1"/>
    <dgm:cxn modelId="{0D5F732C-C788-3C40-9CB9-7D19DDBF6E36}" type="presParOf" srcId="{3F857B10-C3C7-9448-847D-FC4032334BB8}" destId="{58FD3AAB-E93B-3440-892C-EB6B2AACD41D}" srcOrd="0" destOrd="0" presId="urn:microsoft.com/office/officeart/2005/8/layout/hList1"/>
    <dgm:cxn modelId="{C551D4F1-4253-834E-8571-FECD5F2BF479}" type="presParOf" srcId="{58FD3AAB-E93B-3440-892C-EB6B2AACD41D}" destId="{0D2EC804-CF05-6E4D-8A95-2887F330C7B7}" srcOrd="0" destOrd="0" presId="urn:microsoft.com/office/officeart/2005/8/layout/hList1"/>
    <dgm:cxn modelId="{900B037A-9DC8-524C-8CB8-62F8AF2A24B7}" type="presParOf" srcId="{58FD3AAB-E93B-3440-892C-EB6B2AACD41D}" destId="{A9B4D05B-C7C7-5A45-8135-D09DF7049900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CA9D56E4-DE5E-C743-AF3C-A8E8F2C59E3C}" type="doc">
      <dgm:prSet loTypeId="urn:microsoft.com/office/officeart/2005/8/layout/lProcess2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2AB8F49A-3766-0C45-9251-BFB9D9B799CE}">
      <dgm:prSet phldrT="[Tekst]"/>
      <dgm:spPr>
        <a:noFill/>
        <a:ln w="3175">
          <a:solidFill>
            <a:schemeClr val="bg1">
              <a:lumMod val="65000"/>
            </a:schemeClr>
          </a:solidFill>
        </a:ln>
        <a:effectLst/>
      </dgm:spPr>
      <dgm:t>
        <a:bodyPr/>
        <a:lstStyle/>
        <a:p>
          <a:r>
            <a:rPr lang="pl-PL" dirty="0"/>
            <a:t>Dodatkowe zatrudnienie</a:t>
          </a:r>
        </a:p>
      </dgm:t>
    </dgm:pt>
    <dgm:pt modelId="{93D6B489-1F3B-FB4F-9F13-9D301757F678}" type="parTrans" cxnId="{06822EDC-F38D-A740-879C-6ABEDECB8F9E}">
      <dgm:prSet/>
      <dgm:spPr/>
      <dgm:t>
        <a:bodyPr/>
        <a:lstStyle/>
        <a:p>
          <a:endParaRPr lang="pl-PL"/>
        </a:p>
      </dgm:t>
    </dgm:pt>
    <dgm:pt modelId="{ED427539-BB7E-E94E-87E1-5DB0BFDCCF0C}" type="sibTrans" cxnId="{06822EDC-F38D-A740-879C-6ABEDECB8F9E}">
      <dgm:prSet/>
      <dgm:spPr/>
      <dgm:t>
        <a:bodyPr/>
        <a:lstStyle/>
        <a:p>
          <a:endParaRPr lang="pl-PL"/>
        </a:p>
      </dgm:t>
    </dgm:pt>
    <dgm:pt modelId="{13D3EF94-7EB8-9C47-8245-FA6B98E8ABA6}">
      <dgm:prSet phldrT="[Tekst]"/>
      <dgm:spPr/>
      <dgm:t>
        <a:bodyPr/>
        <a:lstStyle/>
        <a:p>
          <a:r>
            <a:rPr lang="pl-PL" dirty="0"/>
            <a:t>świadczenie pracy na podstawie</a:t>
          </a:r>
        </a:p>
      </dgm:t>
    </dgm:pt>
    <dgm:pt modelId="{81EA7BD2-6E8B-A54C-A272-7429EBD169B2}" type="parTrans" cxnId="{2E46D15D-408D-8E4B-A62A-1E8AFA72CCEF}">
      <dgm:prSet/>
      <dgm:spPr/>
      <dgm:t>
        <a:bodyPr/>
        <a:lstStyle/>
        <a:p>
          <a:endParaRPr lang="pl-PL"/>
        </a:p>
      </dgm:t>
    </dgm:pt>
    <dgm:pt modelId="{7384DFE2-1929-2C40-8BCA-A2A3BF8C7242}" type="sibTrans" cxnId="{2E46D15D-408D-8E4B-A62A-1E8AFA72CCEF}">
      <dgm:prSet/>
      <dgm:spPr/>
      <dgm:t>
        <a:bodyPr/>
        <a:lstStyle/>
        <a:p>
          <a:endParaRPr lang="pl-PL"/>
        </a:p>
      </dgm:t>
    </dgm:pt>
    <dgm:pt modelId="{73B8130D-24D2-A74B-B7F9-BEC537F38FE9}">
      <dgm:prSet phldrT="[Tekst]"/>
      <dgm:spPr>
        <a:noFill/>
        <a:ln w="3175">
          <a:solidFill>
            <a:schemeClr val="bg1">
              <a:lumMod val="65000"/>
            </a:schemeClr>
          </a:solidFill>
        </a:ln>
        <a:effectLst/>
      </dgm:spPr>
      <dgm:t>
        <a:bodyPr/>
        <a:lstStyle/>
        <a:p>
          <a:r>
            <a:rPr lang="pl-PL" dirty="0"/>
            <a:t>Dodatkowe zarobkowanie</a:t>
          </a:r>
        </a:p>
      </dgm:t>
    </dgm:pt>
    <dgm:pt modelId="{AA2D929E-86CC-344C-AB7E-09B356C09185}" type="parTrans" cxnId="{4E249DC9-50E5-8842-9B6F-5FCD99E72C82}">
      <dgm:prSet/>
      <dgm:spPr/>
      <dgm:t>
        <a:bodyPr/>
        <a:lstStyle/>
        <a:p>
          <a:endParaRPr lang="pl-PL"/>
        </a:p>
      </dgm:t>
    </dgm:pt>
    <dgm:pt modelId="{039CB85E-7163-A541-9961-826E873DFBED}" type="sibTrans" cxnId="{4E249DC9-50E5-8842-9B6F-5FCD99E72C82}">
      <dgm:prSet/>
      <dgm:spPr/>
      <dgm:t>
        <a:bodyPr/>
        <a:lstStyle/>
        <a:p>
          <a:endParaRPr lang="pl-PL"/>
        </a:p>
      </dgm:t>
    </dgm:pt>
    <dgm:pt modelId="{6A650E0F-D8EE-B94A-9154-B35D1D0884F8}">
      <dgm:prSet phldrT="[Tekst]"/>
      <dgm:spPr/>
      <dgm:t>
        <a:bodyPr/>
        <a:lstStyle/>
        <a:p>
          <a:r>
            <a:rPr lang="pl-PL" dirty="0"/>
            <a:t>w formie</a:t>
          </a:r>
        </a:p>
      </dgm:t>
    </dgm:pt>
    <dgm:pt modelId="{B0D3236E-6D8E-F64E-A4E0-FEBEF7A09456}" type="parTrans" cxnId="{7CF62E8F-CB41-3A4F-92D5-7B3139D18A0F}">
      <dgm:prSet/>
      <dgm:spPr/>
      <dgm:t>
        <a:bodyPr/>
        <a:lstStyle/>
        <a:p>
          <a:endParaRPr lang="pl-PL"/>
        </a:p>
      </dgm:t>
    </dgm:pt>
    <dgm:pt modelId="{29AC7F4C-720E-784D-BC66-DDDDB7113BA4}" type="sibTrans" cxnId="{7CF62E8F-CB41-3A4F-92D5-7B3139D18A0F}">
      <dgm:prSet/>
      <dgm:spPr/>
      <dgm:t>
        <a:bodyPr/>
        <a:lstStyle/>
        <a:p>
          <a:endParaRPr lang="pl-PL"/>
        </a:p>
      </dgm:t>
    </dgm:pt>
    <dgm:pt modelId="{2274168A-BF26-ED4F-A56D-2423D0D9F5F0}">
      <dgm:prSet phldrT="[Tekst]"/>
      <dgm:spPr>
        <a:noFill/>
        <a:ln>
          <a:solidFill>
            <a:schemeClr val="accent1">
              <a:shade val="50000"/>
            </a:schemeClr>
          </a:solidFill>
        </a:ln>
      </dgm:spPr>
      <dgm:t>
        <a:bodyPr/>
        <a:lstStyle/>
        <a:p>
          <a:r>
            <a:rPr lang="pl-PL" dirty="0">
              <a:solidFill>
                <a:schemeClr val="tx1"/>
              </a:solidFill>
            </a:rPr>
            <a:t>umowy o pracę</a:t>
          </a:r>
        </a:p>
      </dgm:t>
    </dgm:pt>
    <dgm:pt modelId="{449A2959-EDC9-2443-9526-172E5B88A6A1}" type="parTrans" cxnId="{E42A3778-7CD3-5D48-A726-99C7A9D981F6}">
      <dgm:prSet/>
      <dgm:spPr/>
      <dgm:t>
        <a:bodyPr/>
        <a:lstStyle/>
        <a:p>
          <a:endParaRPr lang="pl-PL"/>
        </a:p>
      </dgm:t>
    </dgm:pt>
    <dgm:pt modelId="{AB40ACCE-60AC-0A40-A3DB-22B8BDDE9335}" type="sibTrans" cxnId="{E42A3778-7CD3-5D48-A726-99C7A9D981F6}">
      <dgm:prSet/>
      <dgm:spPr/>
      <dgm:t>
        <a:bodyPr/>
        <a:lstStyle/>
        <a:p>
          <a:endParaRPr lang="pl-PL"/>
        </a:p>
      </dgm:t>
    </dgm:pt>
    <dgm:pt modelId="{06D71D81-B355-ED4B-8BF4-2988794869EA}">
      <dgm:prSet phldrT="[Tekst]"/>
      <dgm:spPr>
        <a:noFill/>
        <a:ln>
          <a:solidFill>
            <a:schemeClr val="accent1">
              <a:shade val="50000"/>
            </a:schemeClr>
          </a:solidFill>
        </a:ln>
      </dgm:spPr>
      <dgm:t>
        <a:bodyPr/>
        <a:lstStyle/>
        <a:p>
          <a:r>
            <a:rPr lang="pl-PL" dirty="0">
              <a:solidFill>
                <a:schemeClr val="tx1"/>
              </a:solidFill>
            </a:rPr>
            <a:t>powołania</a:t>
          </a:r>
        </a:p>
      </dgm:t>
    </dgm:pt>
    <dgm:pt modelId="{94D365BC-FF32-2A4F-95F8-CD57ACBBBF7F}" type="parTrans" cxnId="{8A8D6D1D-1470-9242-97C3-8D9A5A54253D}">
      <dgm:prSet/>
      <dgm:spPr/>
      <dgm:t>
        <a:bodyPr/>
        <a:lstStyle/>
        <a:p>
          <a:endParaRPr lang="pl-PL"/>
        </a:p>
      </dgm:t>
    </dgm:pt>
    <dgm:pt modelId="{B5D91B75-94CF-DB46-AE71-873628E0CE0A}" type="sibTrans" cxnId="{8A8D6D1D-1470-9242-97C3-8D9A5A54253D}">
      <dgm:prSet/>
      <dgm:spPr/>
      <dgm:t>
        <a:bodyPr/>
        <a:lstStyle/>
        <a:p>
          <a:endParaRPr lang="pl-PL"/>
        </a:p>
      </dgm:t>
    </dgm:pt>
    <dgm:pt modelId="{0AFC996B-D78B-1040-9A65-4DB5F70329DD}">
      <dgm:prSet phldrT="[Tekst]"/>
      <dgm:spPr>
        <a:noFill/>
        <a:ln>
          <a:solidFill>
            <a:schemeClr val="accent1">
              <a:shade val="50000"/>
            </a:schemeClr>
          </a:solidFill>
        </a:ln>
      </dgm:spPr>
      <dgm:t>
        <a:bodyPr/>
        <a:lstStyle/>
        <a:p>
          <a:r>
            <a:rPr lang="pl-PL" dirty="0">
              <a:solidFill>
                <a:schemeClr val="tx1"/>
              </a:solidFill>
            </a:rPr>
            <a:t>mianowania</a:t>
          </a:r>
        </a:p>
      </dgm:t>
    </dgm:pt>
    <dgm:pt modelId="{1855B455-4506-BE4E-B172-1CBF35B3A8E6}" type="parTrans" cxnId="{37CEA85B-5A2B-B245-A7C6-F2B078661E58}">
      <dgm:prSet/>
      <dgm:spPr/>
      <dgm:t>
        <a:bodyPr/>
        <a:lstStyle/>
        <a:p>
          <a:endParaRPr lang="pl-PL"/>
        </a:p>
      </dgm:t>
    </dgm:pt>
    <dgm:pt modelId="{AA242F5C-39E0-2C46-940A-23B5C365FB30}" type="sibTrans" cxnId="{37CEA85B-5A2B-B245-A7C6-F2B078661E58}">
      <dgm:prSet/>
      <dgm:spPr/>
      <dgm:t>
        <a:bodyPr/>
        <a:lstStyle/>
        <a:p>
          <a:endParaRPr lang="pl-PL"/>
        </a:p>
      </dgm:t>
    </dgm:pt>
    <dgm:pt modelId="{4F480D07-2D65-9744-8FED-A766A3CD2904}">
      <dgm:prSet phldrT="[Tekst]"/>
      <dgm:spPr>
        <a:noFill/>
        <a:ln>
          <a:solidFill>
            <a:schemeClr val="accent1">
              <a:shade val="50000"/>
            </a:schemeClr>
          </a:solidFill>
        </a:ln>
      </dgm:spPr>
      <dgm:t>
        <a:bodyPr/>
        <a:lstStyle/>
        <a:p>
          <a:r>
            <a:rPr lang="pl-PL" dirty="0">
              <a:solidFill>
                <a:schemeClr val="tx1"/>
              </a:solidFill>
            </a:rPr>
            <a:t>wyboru</a:t>
          </a:r>
        </a:p>
      </dgm:t>
    </dgm:pt>
    <dgm:pt modelId="{125ADFFD-D4C5-EF4A-80E1-E883C934F49D}" type="parTrans" cxnId="{A216E136-5A36-414D-B107-7466F0B57AC4}">
      <dgm:prSet/>
      <dgm:spPr/>
      <dgm:t>
        <a:bodyPr/>
        <a:lstStyle/>
        <a:p>
          <a:endParaRPr lang="pl-PL"/>
        </a:p>
      </dgm:t>
    </dgm:pt>
    <dgm:pt modelId="{70ED6D21-8D17-6A46-93F9-782B46DF35B5}" type="sibTrans" cxnId="{A216E136-5A36-414D-B107-7466F0B57AC4}">
      <dgm:prSet/>
      <dgm:spPr/>
      <dgm:t>
        <a:bodyPr/>
        <a:lstStyle/>
        <a:p>
          <a:endParaRPr lang="pl-PL"/>
        </a:p>
      </dgm:t>
    </dgm:pt>
    <dgm:pt modelId="{6C801BCA-CE75-CF4A-B71D-594959F5415D}">
      <dgm:prSet phldrT="[Tekst]"/>
      <dgm:spPr>
        <a:noFill/>
        <a:ln>
          <a:solidFill>
            <a:schemeClr val="accent1">
              <a:shade val="50000"/>
            </a:schemeClr>
          </a:solidFill>
        </a:ln>
      </dgm:spPr>
      <dgm:t>
        <a:bodyPr/>
        <a:lstStyle/>
        <a:p>
          <a:r>
            <a:rPr lang="pl-PL" dirty="0">
              <a:solidFill>
                <a:schemeClr val="tx1"/>
              </a:solidFill>
            </a:rPr>
            <a:t>umowy zlecenia</a:t>
          </a:r>
        </a:p>
      </dgm:t>
    </dgm:pt>
    <dgm:pt modelId="{6FAB95AA-AABF-AB44-8409-5A43C6E87C17}" type="parTrans" cxnId="{8639AF70-52DE-8E4F-BC35-AC443B3BCEE9}">
      <dgm:prSet/>
      <dgm:spPr/>
      <dgm:t>
        <a:bodyPr/>
        <a:lstStyle/>
        <a:p>
          <a:endParaRPr lang="pl-PL"/>
        </a:p>
      </dgm:t>
    </dgm:pt>
    <dgm:pt modelId="{F57D1E58-E5E7-0A4E-AB1B-607C691B46B8}" type="sibTrans" cxnId="{8639AF70-52DE-8E4F-BC35-AC443B3BCEE9}">
      <dgm:prSet/>
      <dgm:spPr/>
      <dgm:t>
        <a:bodyPr/>
        <a:lstStyle/>
        <a:p>
          <a:endParaRPr lang="pl-PL"/>
        </a:p>
      </dgm:t>
    </dgm:pt>
    <dgm:pt modelId="{18306AFD-6673-B94A-9B60-B42B96ED5786}">
      <dgm:prSet phldrT="[Tekst]"/>
      <dgm:spPr>
        <a:noFill/>
        <a:ln>
          <a:solidFill>
            <a:schemeClr val="accent1">
              <a:shade val="50000"/>
            </a:schemeClr>
          </a:solidFill>
        </a:ln>
      </dgm:spPr>
      <dgm:t>
        <a:bodyPr/>
        <a:lstStyle/>
        <a:p>
          <a:r>
            <a:rPr lang="pl-PL" dirty="0">
              <a:solidFill>
                <a:schemeClr val="tx1"/>
              </a:solidFill>
            </a:rPr>
            <a:t>umowy o dzieło</a:t>
          </a:r>
        </a:p>
      </dgm:t>
    </dgm:pt>
    <dgm:pt modelId="{D0B67E86-1857-5E4F-9B31-4F2AEA3CA426}" type="parTrans" cxnId="{7E147E85-3ADF-1347-8D90-57888CD84C5D}">
      <dgm:prSet/>
      <dgm:spPr/>
      <dgm:t>
        <a:bodyPr/>
        <a:lstStyle/>
        <a:p>
          <a:endParaRPr lang="pl-PL"/>
        </a:p>
      </dgm:t>
    </dgm:pt>
    <dgm:pt modelId="{FD9A4418-062E-B44A-B427-B499B9E1DC3B}" type="sibTrans" cxnId="{7E147E85-3ADF-1347-8D90-57888CD84C5D}">
      <dgm:prSet/>
      <dgm:spPr/>
      <dgm:t>
        <a:bodyPr/>
        <a:lstStyle/>
        <a:p>
          <a:endParaRPr lang="pl-PL"/>
        </a:p>
      </dgm:t>
    </dgm:pt>
    <dgm:pt modelId="{305796F8-1F07-024E-A77E-F137554CB480}">
      <dgm:prSet phldrT="[Tekst]"/>
      <dgm:spPr>
        <a:noFill/>
        <a:ln>
          <a:solidFill>
            <a:schemeClr val="accent1">
              <a:shade val="50000"/>
            </a:schemeClr>
          </a:solidFill>
        </a:ln>
      </dgm:spPr>
      <dgm:t>
        <a:bodyPr/>
        <a:lstStyle/>
        <a:p>
          <a:r>
            <a:rPr lang="pl-PL" dirty="0">
              <a:solidFill>
                <a:schemeClr val="tx1"/>
              </a:solidFill>
            </a:rPr>
            <a:t> działalności gospodarczej</a:t>
          </a:r>
        </a:p>
      </dgm:t>
    </dgm:pt>
    <dgm:pt modelId="{ED495599-2E01-7B47-8F80-57E7C6BE4DDE}" type="parTrans" cxnId="{1BCBF049-784C-B545-B5B7-804A0B3D038C}">
      <dgm:prSet/>
      <dgm:spPr/>
      <dgm:t>
        <a:bodyPr/>
        <a:lstStyle/>
        <a:p>
          <a:endParaRPr lang="pl-PL"/>
        </a:p>
      </dgm:t>
    </dgm:pt>
    <dgm:pt modelId="{E05EFE69-0192-3749-B0FE-5C7A50464EAC}" type="sibTrans" cxnId="{1BCBF049-784C-B545-B5B7-804A0B3D038C}">
      <dgm:prSet/>
      <dgm:spPr/>
      <dgm:t>
        <a:bodyPr/>
        <a:lstStyle/>
        <a:p>
          <a:endParaRPr lang="pl-PL"/>
        </a:p>
      </dgm:t>
    </dgm:pt>
    <dgm:pt modelId="{F7265C54-E848-7A46-ABD1-25765D72FE88}">
      <dgm:prSet phldrT="[Tekst]"/>
      <dgm:spPr>
        <a:noFill/>
        <a:ln>
          <a:solidFill>
            <a:schemeClr val="accent1">
              <a:shade val="50000"/>
            </a:schemeClr>
          </a:solidFill>
        </a:ln>
      </dgm:spPr>
      <dgm:t>
        <a:bodyPr/>
        <a:lstStyle/>
        <a:p>
          <a:r>
            <a:rPr lang="pl-PL" dirty="0">
              <a:solidFill>
                <a:schemeClr val="tx1"/>
              </a:solidFill>
            </a:rPr>
            <a:t>spółdzielczej umowy o pracę</a:t>
          </a:r>
        </a:p>
      </dgm:t>
    </dgm:pt>
    <dgm:pt modelId="{99A6265E-9FFA-0646-A87E-B762CF02D6DF}" type="parTrans" cxnId="{87B62521-CAA3-834E-979B-75F07B8BB972}">
      <dgm:prSet/>
      <dgm:spPr/>
      <dgm:t>
        <a:bodyPr/>
        <a:lstStyle/>
        <a:p>
          <a:endParaRPr lang="pl-PL"/>
        </a:p>
      </dgm:t>
    </dgm:pt>
    <dgm:pt modelId="{645B4057-A474-A042-816A-1945B197D83E}" type="sibTrans" cxnId="{87B62521-CAA3-834E-979B-75F07B8BB972}">
      <dgm:prSet/>
      <dgm:spPr/>
      <dgm:t>
        <a:bodyPr/>
        <a:lstStyle/>
        <a:p>
          <a:endParaRPr lang="pl-PL"/>
        </a:p>
      </dgm:t>
    </dgm:pt>
    <dgm:pt modelId="{AAB6BA5E-82CC-614B-B6E9-66271884D378}" type="pres">
      <dgm:prSet presAssocID="{CA9D56E4-DE5E-C743-AF3C-A8E8F2C59E3C}" presName="theList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749C4404-50F6-FA4E-810D-8D1EB9FB3560}" type="pres">
      <dgm:prSet presAssocID="{2AB8F49A-3766-0C45-9251-BFB9D9B799CE}" presName="compNode" presStyleCnt="0"/>
      <dgm:spPr/>
    </dgm:pt>
    <dgm:pt modelId="{AEB016AB-0D07-FF47-A1A7-C2D8C4E50B71}" type="pres">
      <dgm:prSet presAssocID="{2AB8F49A-3766-0C45-9251-BFB9D9B799CE}" presName="aNode" presStyleLbl="bgShp" presStyleIdx="0" presStyleCnt="2"/>
      <dgm:spPr/>
      <dgm:t>
        <a:bodyPr/>
        <a:lstStyle/>
        <a:p>
          <a:endParaRPr lang="pl-PL"/>
        </a:p>
      </dgm:t>
    </dgm:pt>
    <dgm:pt modelId="{62EB4803-BDB5-3A4F-9EE9-89E8E05E6613}" type="pres">
      <dgm:prSet presAssocID="{2AB8F49A-3766-0C45-9251-BFB9D9B799CE}" presName="textNode" presStyleLbl="bgShp" presStyleIdx="0" presStyleCnt="2"/>
      <dgm:spPr/>
      <dgm:t>
        <a:bodyPr/>
        <a:lstStyle/>
        <a:p>
          <a:endParaRPr lang="pl-PL"/>
        </a:p>
      </dgm:t>
    </dgm:pt>
    <dgm:pt modelId="{A93FCB4C-246F-9643-99FF-2217341B089C}" type="pres">
      <dgm:prSet presAssocID="{2AB8F49A-3766-0C45-9251-BFB9D9B799CE}" presName="compChildNode" presStyleCnt="0"/>
      <dgm:spPr/>
    </dgm:pt>
    <dgm:pt modelId="{0E1785AD-E398-1949-B07C-03DBD4B9BA22}" type="pres">
      <dgm:prSet presAssocID="{2AB8F49A-3766-0C45-9251-BFB9D9B799CE}" presName="theInnerList" presStyleCnt="0"/>
      <dgm:spPr/>
    </dgm:pt>
    <dgm:pt modelId="{E9B7249F-B60E-214B-8AE1-773428CD918F}" type="pres">
      <dgm:prSet presAssocID="{13D3EF94-7EB8-9C47-8245-FA6B98E8ABA6}" presName="childNode" presStyleLbl="node1" presStyleIdx="0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DC3C27E0-A4D9-9443-B391-F21946FA8553}" type="pres">
      <dgm:prSet presAssocID="{13D3EF94-7EB8-9C47-8245-FA6B98E8ABA6}" presName="aSpace2" presStyleCnt="0"/>
      <dgm:spPr/>
    </dgm:pt>
    <dgm:pt modelId="{FECF3B2D-D37B-A54C-8A8E-25FBB599F5B7}" type="pres">
      <dgm:prSet presAssocID="{2274168A-BF26-ED4F-A56D-2423D0D9F5F0}" presName="childNode" presStyleLbl="node1" presStyleIdx="1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BBA5AF7A-1AD6-A347-B31D-CEA53E649660}" type="pres">
      <dgm:prSet presAssocID="{2274168A-BF26-ED4F-A56D-2423D0D9F5F0}" presName="aSpace2" presStyleCnt="0"/>
      <dgm:spPr/>
    </dgm:pt>
    <dgm:pt modelId="{7293D16C-2915-2742-A6F1-7543CD8E8ADD}" type="pres">
      <dgm:prSet presAssocID="{F7265C54-E848-7A46-ABD1-25765D72FE88}" presName="childNode" presStyleLbl="node1" presStyleIdx="2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1183921C-4EDD-244E-BBF9-E6E89D74A0EF}" type="pres">
      <dgm:prSet presAssocID="{F7265C54-E848-7A46-ABD1-25765D72FE88}" presName="aSpace2" presStyleCnt="0"/>
      <dgm:spPr/>
    </dgm:pt>
    <dgm:pt modelId="{6E6ACC36-4B57-9A49-988C-92D20E2A9CE7}" type="pres">
      <dgm:prSet presAssocID="{06D71D81-B355-ED4B-8BF4-2988794869EA}" presName="childNode" presStyleLbl="node1" presStyleIdx="3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9BD88D02-A93D-8C42-989E-16DE15328D94}" type="pres">
      <dgm:prSet presAssocID="{06D71D81-B355-ED4B-8BF4-2988794869EA}" presName="aSpace2" presStyleCnt="0"/>
      <dgm:spPr/>
    </dgm:pt>
    <dgm:pt modelId="{29E1D07F-4876-404F-B377-8A659ACE737C}" type="pres">
      <dgm:prSet presAssocID="{0AFC996B-D78B-1040-9A65-4DB5F70329DD}" presName="childNode" presStyleLbl="node1" presStyleIdx="4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5CAF28C7-19E6-614E-AC9A-451D75190C88}" type="pres">
      <dgm:prSet presAssocID="{0AFC996B-D78B-1040-9A65-4DB5F70329DD}" presName="aSpace2" presStyleCnt="0"/>
      <dgm:spPr/>
    </dgm:pt>
    <dgm:pt modelId="{41FBF23B-C7DA-1D47-9E10-8A5C6D0F55EA}" type="pres">
      <dgm:prSet presAssocID="{4F480D07-2D65-9744-8FED-A766A3CD2904}" presName="childNode" presStyleLbl="node1" presStyleIdx="5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E5349DDA-3DDD-7847-9C52-667E8CDC7936}" type="pres">
      <dgm:prSet presAssocID="{2AB8F49A-3766-0C45-9251-BFB9D9B799CE}" presName="aSpace" presStyleCnt="0"/>
      <dgm:spPr/>
    </dgm:pt>
    <dgm:pt modelId="{E04DFD0A-1689-D549-B3A6-025DFEC0B38B}" type="pres">
      <dgm:prSet presAssocID="{73B8130D-24D2-A74B-B7F9-BEC537F38FE9}" presName="compNode" presStyleCnt="0"/>
      <dgm:spPr/>
    </dgm:pt>
    <dgm:pt modelId="{A7982896-D06F-9842-9CD8-F5C2E4BF80B8}" type="pres">
      <dgm:prSet presAssocID="{73B8130D-24D2-A74B-B7F9-BEC537F38FE9}" presName="aNode" presStyleLbl="bgShp" presStyleIdx="1" presStyleCnt="2"/>
      <dgm:spPr/>
      <dgm:t>
        <a:bodyPr/>
        <a:lstStyle/>
        <a:p>
          <a:endParaRPr lang="pl-PL"/>
        </a:p>
      </dgm:t>
    </dgm:pt>
    <dgm:pt modelId="{86396105-878A-6240-9C4A-2142156DC687}" type="pres">
      <dgm:prSet presAssocID="{73B8130D-24D2-A74B-B7F9-BEC537F38FE9}" presName="textNode" presStyleLbl="bgShp" presStyleIdx="1" presStyleCnt="2"/>
      <dgm:spPr/>
      <dgm:t>
        <a:bodyPr/>
        <a:lstStyle/>
        <a:p>
          <a:endParaRPr lang="pl-PL"/>
        </a:p>
      </dgm:t>
    </dgm:pt>
    <dgm:pt modelId="{DF64F293-11AA-D24B-962E-8E0F81ABD2CF}" type="pres">
      <dgm:prSet presAssocID="{73B8130D-24D2-A74B-B7F9-BEC537F38FE9}" presName="compChildNode" presStyleCnt="0"/>
      <dgm:spPr/>
    </dgm:pt>
    <dgm:pt modelId="{D5AAB4AD-5A06-1C45-B4BC-131890F32293}" type="pres">
      <dgm:prSet presAssocID="{73B8130D-24D2-A74B-B7F9-BEC537F38FE9}" presName="theInnerList" presStyleCnt="0"/>
      <dgm:spPr/>
    </dgm:pt>
    <dgm:pt modelId="{D95D2200-8E0A-5D48-9ED1-7E0241501A42}" type="pres">
      <dgm:prSet presAssocID="{6A650E0F-D8EE-B94A-9154-B35D1D0884F8}" presName="childNode" presStyleLbl="node1" presStyleIdx="6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21F369D1-746A-E44A-B3EC-53AE27783CFA}" type="pres">
      <dgm:prSet presAssocID="{6A650E0F-D8EE-B94A-9154-B35D1D0884F8}" presName="aSpace2" presStyleCnt="0"/>
      <dgm:spPr/>
    </dgm:pt>
    <dgm:pt modelId="{744FA506-54C0-1B4C-80F6-6671A3A8A9A6}" type="pres">
      <dgm:prSet presAssocID="{6C801BCA-CE75-CF4A-B71D-594959F5415D}" presName="childNode" presStyleLbl="node1" presStyleIdx="7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8D719238-E704-F644-AE13-02FE63383430}" type="pres">
      <dgm:prSet presAssocID="{6C801BCA-CE75-CF4A-B71D-594959F5415D}" presName="aSpace2" presStyleCnt="0"/>
      <dgm:spPr/>
    </dgm:pt>
    <dgm:pt modelId="{DBA1D645-8291-4440-B28C-4F2119B07770}" type="pres">
      <dgm:prSet presAssocID="{18306AFD-6673-B94A-9B60-B42B96ED5786}" presName="childNode" presStyleLbl="node1" presStyleIdx="8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2B1882C6-5E1E-8745-A77E-E7B3321CC6BE}" type="pres">
      <dgm:prSet presAssocID="{18306AFD-6673-B94A-9B60-B42B96ED5786}" presName="aSpace2" presStyleCnt="0"/>
      <dgm:spPr/>
    </dgm:pt>
    <dgm:pt modelId="{7F861708-5816-334A-8440-7CC179EFF2A6}" type="pres">
      <dgm:prSet presAssocID="{305796F8-1F07-024E-A77E-F137554CB480}" presName="childNode" presStyleLbl="node1" presStyleIdx="9" presStyleCnt="10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1BCBF049-784C-B545-B5B7-804A0B3D038C}" srcId="{73B8130D-24D2-A74B-B7F9-BEC537F38FE9}" destId="{305796F8-1F07-024E-A77E-F137554CB480}" srcOrd="3" destOrd="0" parTransId="{ED495599-2E01-7B47-8F80-57E7C6BE4DDE}" sibTransId="{E05EFE69-0192-3749-B0FE-5C7A50464EAC}"/>
    <dgm:cxn modelId="{797F3723-F800-7440-A457-7AE7C1066FD2}" type="presOf" srcId="{305796F8-1F07-024E-A77E-F137554CB480}" destId="{7F861708-5816-334A-8440-7CC179EFF2A6}" srcOrd="0" destOrd="0" presId="urn:microsoft.com/office/officeart/2005/8/layout/lProcess2"/>
    <dgm:cxn modelId="{E42A3778-7CD3-5D48-A726-99C7A9D981F6}" srcId="{2AB8F49A-3766-0C45-9251-BFB9D9B799CE}" destId="{2274168A-BF26-ED4F-A56D-2423D0D9F5F0}" srcOrd="1" destOrd="0" parTransId="{449A2959-EDC9-2443-9526-172E5B88A6A1}" sibTransId="{AB40ACCE-60AC-0A40-A3DB-22B8BDDE9335}"/>
    <dgm:cxn modelId="{BD54F842-6B5A-A549-A0A5-47AFAF70CD68}" type="presOf" srcId="{6C801BCA-CE75-CF4A-B71D-594959F5415D}" destId="{744FA506-54C0-1B4C-80F6-6671A3A8A9A6}" srcOrd="0" destOrd="0" presId="urn:microsoft.com/office/officeart/2005/8/layout/lProcess2"/>
    <dgm:cxn modelId="{DA2784F2-766F-CE4D-9F7E-AC5D0EB23176}" type="presOf" srcId="{CA9D56E4-DE5E-C743-AF3C-A8E8F2C59E3C}" destId="{AAB6BA5E-82CC-614B-B6E9-66271884D378}" srcOrd="0" destOrd="0" presId="urn:microsoft.com/office/officeart/2005/8/layout/lProcess2"/>
    <dgm:cxn modelId="{8A8D6D1D-1470-9242-97C3-8D9A5A54253D}" srcId="{2AB8F49A-3766-0C45-9251-BFB9D9B799CE}" destId="{06D71D81-B355-ED4B-8BF4-2988794869EA}" srcOrd="3" destOrd="0" parTransId="{94D365BC-FF32-2A4F-95F8-CD57ACBBBF7F}" sibTransId="{B5D91B75-94CF-DB46-AE71-873628E0CE0A}"/>
    <dgm:cxn modelId="{2375A1DC-662B-1240-8963-D18DCE9FD9A6}" type="presOf" srcId="{0AFC996B-D78B-1040-9A65-4DB5F70329DD}" destId="{29E1D07F-4876-404F-B377-8A659ACE737C}" srcOrd="0" destOrd="0" presId="urn:microsoft.com/office/officeart/2005/8/layout/lProcess2"/>
    <dgm:cxn modelId="{4E249DC9-50E5-8842-9B6F-5FCD99E72C82}" srcId="{CA9D56E4-DE5E-C743-AF3C-A8E8F2C59E3C}" destId="{73B8130D-24D2-A74B-B7F9-BEC537F38FE9}" srcOrd="1" destOrd="0" parTransId="{AA2D929E-86CC-344C-AB7E-09B356C09185}" sibTransId="{039CB85E-7163-A541-9961-826E873DFBED}"/>
    <dgm:cxn modelId="{946EF86C-585B-4F49-A903-26EB5B539A01}" type="presOf" srcId="{6A650E0F-D8EE-B94A-9154-B35D1D0884F8}" destId="{D95D2200-8E0A-5D48-9ED1-7E0241501A42}" srcOrd="0" destOrd="0" presId="urn:microsoft.com/office/officeart/2005/8/layout/lProcess2"/>
    <dgm:cxn modelId="{A216E136-5A36-414D-B107-7466F0B57AC4}" srcId="{2AB8F49A-3766-0C45-9251-BFB9D9B799CE}" destId="{4F480D07-2D65-9744-8FED-A766A3CD2904}" srcOrd="5" destOrd="0" parTransId="{125ADFFD-D4C5-EF4A-80E1-E883C934F49D}" sibTransId="{70ED6D21-8D17-6A46-93F9-782B46DF35B5}"/>
    <dgm:cxn modelId="{023BAB2C-5511-3340-B8D2-78E9B284558D}" type="presOf" srcId="{4F480D07-2D65-9744-8FED-A766A3CD2904}" destId="{41FBF23B-C7DA-1D47-9E10-8A5C6D0F55EA}" srcOrd="0" destOrd="0" presId="urn:microsoft.com/office/officeart/2005/8/layout/lProcess2"/>
    <dgm:cxn modelId="{33321847-7795-364E-8C66-EC48AE0BF146}" type="presOf" srcId="{2AB8F49A-3766-0C45-9251-BFB9D9B799CE}" destId="{62EB4803-BDB5-3A4F-9EE9-89E8E05E6613}" srcOrd="1" destOrd="0" presId="urn:microsoft.com/office/officeart/2005/8/layout/lProcess2"/>
    <dgm:cxn modelId="{7BA02CAD-3B23-244A-914F-2FC46FEB215C}" type="presOf" srcId="{2AB8F49A-3766-0C45-9251-BFB9D9B799CE}" destId="{AEB016AB-0D07-FF47-A1A7-C2D8C4E50B71}" srcOrd="0" destOrd="0" presId="urn:microsoft.com/office/officeart/2005/8/layout/lProcess2"/>
    <dgm:cxn modelId="{06822EDC-F38D-A740-879C-6ABEDECB8F9E}" srcId="{CA9D56E4-DE5E-C743-AF3C-A8E8F2C59E3C}" destId="{2AB8F49A-3766-0C45-9251-BFB9D9B799CE}" srcOrd="0" destOrd="0" parTransId="{93D6B489-1F3B-FB4F-9F13-9D301757F678}" sibTransId="{ED427539-BB7E-E94E-87E1-5DB0BFDCCF0C}"/>
    <dgm:cxn modelId="{0C83E86F-1B5A-C541-B6C4-658E89BB752D}" type="presOf" srcId="{18306AFD-6673-B94A-9B60-B42B96ED5786}" destId="{DBA1D645-8291-4440-B28C-4F2119B07770}" srcOrd="0" destOrd="0" presId="urn:microsoft.com/office/officeart/2005/8/layout/lProcess2"/>
    <dgm:cxn modelId="{2E46D15D-408D-8E4B-A62A-1E8AFA72CCEF}" srcId="{2AB8F49A-3766-0C45-9251-BFB9D9B799CE}" destId="{13D3EF94-7EB8-9C47-8245-FA6B98E8ABA6}" srcOrd="0" destOrd="0" parTransId="{81EA7BD2-6E8B-A54C-A272-7429EBD169B2}" sibTransId="{7384DFE2-1929-2C40-8BCA-A2A3BF8C7242}"/>
    <dgm:cxn modelId="{8639AF70-52DE-8E4F-BC35-AC443B3BCEE9}" srcId="{73B8130D-24D2-A74B-B7F9-BEC537F38FE9}" destId="{6C801BCA-CE75-CF4A-B71D-594959F5415D}" srcOrd="1" destOrd="0" parTransId="{6FAB95AA-AABF-AB44-8409-5A43C6E87C17}" sibTransId="{F57D1E58-E5E7-0A4E-AB1B-607C691B46B8}"/>
    <dgm:cxn modelId="{5545ABFF-E37F-8445-9F20-3EF8373E2F98}" type="presOf" srcId="{06D71D81-B355-ED4B-8BF4-2988794869EA}" destId="{6E6ACC36-4B57-9A49-988C-92D20E2A9CE7}" srcOrd="0" destOrd="0" presId="urn:microsoft.com/office/officeart/2005/8/layout/lProcess2"/>
    <dgm:cxn modelId="{B5FC193F-147F-1A40-8CFE-61967B630A9D}" type="presOf" srcId="{2274168A-BF26-ED4F-A56D-2423D0D9F5F0}" destId="{FECF3B2D-D37B-A54C-8A8E-25FBB599F5B7}" srcOrd="0" destOrd="0" presId="urn:microsoft.com/office/officeart/2005/8/layout/lProcess2"/>
    <dgm:cxn modelId="{7CF62E8F-CB41-3A4F-92D5-7B3139D18A0F}" srcId="{73B8130D-24D2-A74B-B7F9-BEC537F38FE9}" destId="{6A650E0F-D8EE-B94A-9154-B35D1D0884F8}" srcOrd="0" destOrd="0" parTransId="{B0D3236E-6D8E-F64E-A4E0-FEBEF7A09456}" sibTransId="{29AC7F4C-720E-784D-BC66-DDDDB7113BA4}"/>
    <dgm:cxn modelId="{46A6B41D-344B-2542-A247-D8275F6559B4}" type="presOf" srcId="{73B8130D-24D2-A74B-B7F9-BEC537F38FE9}" destId="{A7982896-D06F-9842-9CD8-F5C2E4BF80B8}" srcOrd="0" destOrd="0" presId="urn:microsoft.com/office/officeart/2005/8/layout/lProcess2"/>
    <dgm:cxn modelId="{37CEA85B-5A2B-B245-A7C6-F2B078661E58}" srcId="{2AB8F49A-3766-0C45-9251-BFB9D9B799CE}" destId="{0AFC996B-D78B-1040-9A65-4DB5F70329DD}" srcOrd="4" destOrd="0" parTransId="{1855B455-4506-BE4E-B172-1CBF35B3A8E6}" sibTransId="{AA242F5C-39E0-2C46-940A-23B5C365FB30}"/>
    <dgm:cxn modelId="{B0165215-9800-B446-889E-BC8B2E7793BF}" type="presOf" srcId="{73B8130D-24D2-A74B-B7F9-BEC537F38FE9}" destId="{86396105-878A-6240-9C4A-2142156DC687}" srcOrd="1" destOrd="0" presId="urn:microsoft.com/office/officeart/2005/8/layout/lProcess2"/>
    <dgm:cxn modelId="{399725F5-AD3A-C840-ADD7-E531D59E8FD0}" type="presOf" srcId="{13D3EF94-7EB8-9C47-8245-FA6B98E8ABA6}" destId="{E9B7249F-B60E-214B-8AE1-773428CD918F}" srcOrd="0" destOrd="0" presId="urn:microsoft.com/office/officeart/2005/8/layout/lProcess2"/>
    <dgm:cxn modelId="{87B62521-CAA3-834E-979B-75F07B8BB972}" srcId="{2AB8F49A-3766-0C45-9251-BFB9D9B799CE}" destId="{F7265C54-E848-7A46-ABD1-25765D72FE88}" srcOrd="2" destOrd="0" parTransId="{99A6265E-9FFA-0646-A87E-B762CF02D6DF}" sibTransId="{645B4057-A474-A042-816A-1945B197D83E}"/>
    <dgm:cxn modelId="{F0E99198-2C3F-5B4E-B326-E67C0AD55B13}" type="presOf" srcId="{F7265C54-E848-7A46-ABD1-25765D72FE88}" destId="{7293D16C-2915-2742-A6F1-7543CD8E8ADD}" srcOrd="0" destOrd="0" presId="urn:microsoft.com/office/officeart/2005/8/layout/lProcess2"/>
    <dgm:cxn modelId="{7E147E85-3ADF-1347-8D90-57888CD84C5D}" srcId="{73B8130D-24D2-A74B-B7F9-BEC537F38FE9}" destId="{18306AFD-6673-B94A-9B60-B42B96ED5786}" srcOrd="2" destOrd="0" parTransId="{D0B67E86-1857-5E4F-9B31-4F2AEA3CA426}" sibTransId="{FD9A4418-062E-B44A-B427-B499B9E1DC3B}"/>
    <dgm:cxn modelId="{762BC519-6DEA-4B42-B169-E959C7468256}" type="presParOf" srcId="{AAB6BA5E-82CC-614B-B6E9-66271884D378}" destId="{749C4404-50F6-FA4E-810D-8D1EB9FB3560}" srcOrd="0" destOrd="0" presId="urn:microsoft.com/office/officeart/2005/8/layout/lProcess2"/>
    <dgm:cxn modelId="{9E52ADD6-8F82-8544-AFB1-49E5A50E5B5A}" type="presParOf" srcId="{749C4404-50F6-FA4E-810D-8D1EB9FB3560}" destId="{AEB016AB-0D07-FF47-A1A7-C2D8C4E50B71}" srcOrd="0" destOrd="0" presId="urn:microsoft.com/office/officeart/2005/8/layout/lProcess2"/>
    <dgm:cxn modelId="{6BC414E9-77C9-274C-85C2-3F7423726060}" type="presParOf" srcId="{749C4404-50F6-FA4E-810D-8D1EB9FB3560}" destId="{62EB4803-BDB5-3A4F-9EE9-89E8E05E6613}" srcOrd="1" destOrd="0" presId="urn:microsoft.com/office/officeart/2005/8/layout/lProcess2"/>
    <dgm:cxn modelId="{9F536B05-7512-9E46-AF54-EE60E07F5442}" type="presParOf" srcId="{749C4404-50F6-FA4E-810D-8D1EB9FB3560}" destId="{A93FCB4C-246F-9643-99FF-2217341B089C}" srcOrd="2" destOrd="0" presId="urn:microsoft.com/office/officeart/2005/8/layout/lProcess2"/>
    <dgm:cxn modelId="{300204AC-8DAF-364A-B8F4-4DE0D9BC0F0F}" type="presParOf" srcId="{A93FCB4C-246F-9643-99FF-2217341B089C}" destId="{0E1785AD-E398-1949-B07C-03DBD4B9BA22}" srcOrd="0" destOrd="0" presId="urn:microsoft.com/office/officeart/2005/8/layout/lProcess2"/>
    <dgm:cxn modelId="{8800BAD0-864F-EE4B-99AF-752008DA0C1A}" type="presParOf" srcId="{0E1785AD-E398-1949-B07C-03DBD4B9BA22}" destId="{E9B7249F-B60E-214B-8AE1-773428CD918F}" srcOrd="0" destOrd="0" presId="urn:microsoft.com/office/officeart/2005/8/layout/lProcess2"/>
    <dgm:cxn modelId="{2127B642-1B4F-8F4B-A29E-4A16AEB53B8E}" type="presParOf" srcId="{0E1785AD-E398-1949-B07C-03DBD4B9BA22}" destId="{DC3C27E0-A4D9-9443-B391-F21946FA8553}" srcOrd="1" destOrd="0" presId="urn:microsoft.com/office/officeart/2005/8/layout/lProcess2"/>
    <dgm:cxn modelId="{DDFB3C73-8953-5D4D-8E9A-E4A01F2F54B7}" type="presParOf" srcId="{0E1785AD-E398-1949-B07C-03DBD4B9BA22}" destId="{FECF3B2D-D37B-A54C-8A8E-25FBB599F5B7}" srcOrd="2" destOrd="0" presId="urn:microsoft.com/office/officeart/2005/8/layout/lProcess2"/>
    <dgm:cxn modelId="{23644070-08CE-C84F-A2BF-0DE3066D504E}" type="presParOf" srcId="{0E1785AD-E398-1949-B07C-03DBD4B9BA22}" destId="{BBA5AF7A-1AD6-A347-B31D-CEA53E649660}" srcOrd="3" destOrd="0" presId="urn:microsoft.com/office/officeart/2005/8/layout/lProcess2"/>
    <dgm:cxn modelId="{3AAB834F-52F8-EA4E-9584-EB59F79951C3}" type="presParOf" srcId="{0E1785AD-E398-1949-B07C-03DBD4B9BA22}" destId="{7293D16C-2915-2742-A6F1-7543CD8E8ADD}" srcOrd="4" destOrd="0" presId="urn:microsoft.com/office/officeart/2005/8/layout/lProcess2"/>
    <dgm:cxn modelId="{C26DCE23-C4A9-2345-AD7B-40FD1A22331C}" type="presParOf" srcId="{0E1785AD-E398-1949-B07C-03DBD4B9BA22}" destId="{1183921C-4EDD-244E-BBF9-E6E89D74A0EF}" srcOrd="5" destOrd="0" presId="urn:microsoft.com/office/officeart/2005/8/layout/lProcess2"/>
    <dgm:cxn modelId="{75EB1E13-0428-2744-A94C-8E2907A3CE16}" type="presParOf" srcId="{0E1785AD-E398-1949-B07C-03DBD4B9BA22}" destId="{6E6ACC36-4B57-9A49-988C-92D20E2A9CE7}" srcOrd="6" destOrd="0" presId="urn:microsoft.com/office/officeart/2005/8/layout/lProcess2"/>
    <dgm:cxn modelId="{189C0F05-D0EE-0D43-AC80-DD76F822089D}" type="presParOf" srcId="{0E1785AD-E398-1949-B07C-03DBD4B9BA22}" destId="{9BD88D02-A93D-8C42-989E-16DE15328D94}" srcOrd="7" destOrd="0" presId="urn:microsoft.com/office/officeart/2005/8/layout/lProcess2"/>
    <dgm:cxn modelId="{6C85ABD3-93C0-2C4F-BCE9-B6D9DFB493C1}" type="presParOf" srcId="{0E1785AD-E398-1949-B07C-03DBD4B9BA22}" destId="{29E1D07F-4876-404F-B377-8A659ACE737C}" srcOrd="8" destOrd="0" presId="urn:microsoft.com/office/officeart/2005/8/layout/lProcess2"/>
    <dgm:cxn modelId="{22630C30-A44B-5B40-B54C-5A0A89B93D27}" type="presParOf" srcId="{0E1785AD-E398-1949-B07C-03DBD4B9BA22}" destId="{5CAF28C7-19E6-614E-AC9A-451D75190C88}" srcOrd="9" destOrd="0" presId="urn:microsoft.com/office/officeart/2005/8/layout/lProcess2"/>
    <dgm:cxn modelId="{4D9FFEE5-AA7A-7F4C-91C9-A1B633C2AA74}" type="presParOf" srcId="{0E1785AD-E398-1949-B07C-03DBD4B9BA22}" destId="{41FBF23B-C7DA-1D47-9E10-8A5C6D0F55EA}" srcOrd="10" destOrd="0" presId="urn:microsoft.com/office/officeart/2005/8/layout/lProcess2"/>
    <dgm:cxn modelId="{25E34AB9-AD0A-0049-B824-F698FB03FBBA}" type="presParOf" srcId="{AAB6BA5E-82CC-614B-B6E9-66271884D378}" destId="{E5349DDA-3DDD-7847-9C52-667E8CDC7936}" srcOrd="1" destOrd="0" presId="urn:microsoft.com/office/officeart/2005/8/layout/lProcess2"/>
    <dgm:cxn modelId="{31533F5F-B00B-1B40-8741-0D49C1EDF1A7}" type="presParOf" srcId="{AAB6BA5E-82CC-614B-B6E9-66271884D378}" destId="{E04DFD0A-1689-D549-B3A6-025DFEC0B38B}" srcOrd="2" destOrd="0" presId="urn:microsoft.com/office/officeart/2005/8/layout/lProcess2"/>
    <dgm:cxn modelId="{4BBF2A68-39F7-0347-9486-90EDBFE18942}" type="presParOf" srcId="{E04DFD0A-1689-D549-B3A6-025DFEC0B38B}" destId="{A7982896-D06F-9842-9CD8-F5C2E4BF80B8}" srcOrd="0" destOrd="0" presId="urn:microsoft.com/office/officeart/2005/8/layout/lProcess2"/>
    <dgm:cxn modelId="{E7A26B29-5956-C649-9FB2-7AB7BEF778D4}" type="presParOf" srcId="{E04DFD0A-1689-D549-B3A6-025DFEC0B38B}" destId="{86396105-878A-6240-9C4A-2142156DC687}" srcOrd="1" destOrd="0" presId="urn:microsoft.com/office/officeart/2005/8/layout/lProcess2"/>
    <dgm:cxn modelId="{24CA2043-0BD6-E943-B7FD-A890013FE960}" type="presParOf" srcId="{E04DFD0A-1689-D549-B3A6-025DFEC0B38B}" destId="{DF64F293-11AA-D24B-962E-8E0F81ABD2CF}" srcOrd="2" destOrd="0" presId="urn:microsoft.com/office/officeart/2005/8/layout/lProcess2"/>
    <dgm:cxn modelId="{1E16CF66-8252-0549-B067-92F08BDBD9BC}" type="presParOf" srcId="{DF64F293-11AA-D24B-962E-8E0F81ABD2CF}" destId="{D5AAB4AD-5A06-1C45-B4BC-131890F32293}" srcOrd="0" destOrd="0" presId="urn:microsoft.com/office/officeart/2005/8/layout/lProcess2"/>
    <dgm:cxn modelId="{6A5A2D3F-7130-414A-BDE1-CCE6FC4FBA0B}" type="presParOf" srcId="{D5AAB4AD-5A06-1C45-B4BC-131890F32293}" destId="{D95D2200-8E0A-5D48-9ED1-7E0241501A42}" srcOrd="0" destOrd="0" presId="urn:microsoft.com/office/officeart/2005/8/layout/lProcess2"/>
    <dgm:cxn modelId="{60E7B36A-6C60-0D40-8291-6D6BF01FD9E1}" type="presParOf" srcId="{D5AAB4AD-5A06-1C45-B4BC-131890F32293}" destId="{21F369D1-746A-E44A-B3EC-53AE27783CFA}" srcOrd="1" destOrd="0" presId="urn:microsoft.com/office/officeart/2005/8/layout/lProcess2"/>
    <dgm:cxn modelId="{7F9712EA-02D4-044D-913E-797CAE8BB3DB}" type="presParOf" srcId="{D5AAB4AD-5A06-1C45-B4BC-131890F32293}" destId="{744FA506-54C0-1B4C-80F6-6671A3A8A9A6}" srcOrd="2" destOrd="0" presId="urn:microsoft.com/office/officeart/2005/8/layout/lProcess2"/>
    <dgm:cxn modelId="{62B92056-D216-4942-80B6-179F71AAE2B3}" type="presParOf" srcId="{D5AAB4AD-5A06-1C45-B4BC-131890F32293}" destId="{8D719238-E704-F644-AE13-02FE63383430}" srcOrd="3" destOrd="0" presId="urn:microsoft.com/office/officeart/2005/8/layout/lProcess2"/>
    <dgm:cxn modelId="{995B9C84-496C-6742-BCD8-81773F583C9B}" type="presParOf" srcId="{D5AAB4AD-5A06-1C45-B4BC-131890F32293}" destId="{DBA1D645-8291-4440-B28C-4F2119B07770}" srcOrd="4" destOrd="0" presId="urn:microsoft.com/office/officeart/2005/8/layout/lProcess2"/>
    <dgm:cxn modelId="{BB28B65A-8CC4-D249-B2BD-5E1DF7DF7A2A}" type="presParOf" srcId="{D5AAB4AD-5A06-1C45-B4BC-131890F32293}" destId="{2B1882C6-5E1E-8745-A77E-E7B3321CC6BE}" srcOrd="5" destOrd="0" presId="urn:microsoft.com/office/officeart/2005/8/layout/lProcess2"/>
    <dgm:cxn modelId="{214A5EA2-0EF3-A848-99F8-FFEEF975A5EA}" type="presParOf" srcId="{D5AAB4AD-5A06-1C45-B4BC-131890F32293}" destId="{7F861708-5816-334A-8440-7CC179EFF2A6}" srcOrd="6" destOrd="0" presId="urn:microsoft.com/office/officeart/2005/8/layout/lProcess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11970C00-ABB0-584D-AEC7-2E5ADEF5A28E}" type="doc">
      <dgm:prSet loTypeId="urn:microsoft.com/office/officeart/2005/8/layout/hList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42174057-D7FE-3D44-BD15-8FDEA4FF6BA3}">
      <dgm:prSet phldrT="[Tekst]" custT="1"/>
      <dgm:spPr/>
      <dgm:t>
        <a:bodyPr anchor="ctr"/>
        <a:lstStyle/>
        <a:p>
          <a:r>
            <a:rPr lang="pl-PL" sz="2400" b="1" dirty="0"/>
            <a:t>nieprzyjmowanie zapłaty za publiczne wystąpienia</a:t>
          </a:r>
          <a:endParaRPr lang="pl-PL" sz="2400" dirty="0"/>
        </a:p>
      </dgm:t>
    </dgm:pt>
    <dgm:pt modelId="{58131B36-E93A-6A4C-A880-7948569F2C20}" type="parTrans" cxnId="{B35972C4-F492-6247-8ED3-0B9684A42004}">
      <dgm:prSet/>
      <dgm:spPr/>
      <dgm:t>
        <a:bodyPr/>
        <a:lstStyle/>
        <a:p>
          <a:endParaRPr lang="pl-PL"/>
        </a:p>
      </dgm:t>
    </dgm:pt>
    <dgm:pt modelId="{E30E8394-FEF2-DA4D-808B-345EDD9A9107}" type="sibTrans" cxnId="{B35972C4-F492-6247-8ED3-0B9684A42004}">
      <dgm:prSet/>
      <dgm:spPr/>
      <dgm:t>
        <a:bodyPr/>
        <a:lstStyle/>
        <a:p>
          <a:endParaRPr lang="pl-PL"/>
        </a:p>
      </dgm:t>
    </dgm:pt>
    <dgm:pt modelId="{4540AF06-71A4-7642-9C16-E4AE08354C7F}">
      <dgm:prSet phldrT="[Tekst]" custT="1"/>
      <dgm:spPr/>
      <dgm:t>
        <a:bodyPr/>
        <a:lstStyle/>
        <a:p>
          <a:r>
            <a:rPr lang="pl-PL" sz="2400" b="1" dirty="0"/>
            <a:t>nieprowadzenie </a:t>
          </a:r>
          <a:br>
            <a:rPr lang="pl-PL" sz="2400" b="1" dirty="0"/>
          </a:br>
          <a:r>
            <a:rPr lang="pl-PL" sz="2400" b="1" dirty="0"/>
            <a:t>szkoleń</a:t>
          </a:r>
          <a:endParaRPr lang="pl-PL" sz="2400" dirty="0"/>
        </a:p>
      </dgm:t>
    </dgm:pt>
    <dgm:pt modelId="{B385B293-9EA5-6940-880E-0114D94071C7}" type="parTrans" cxnId="{58D1EEFB-D4B5-064D-9FE2-DE8C21676107}">
      <dgm:prSet/>
      <dgm:spPr/>
      <dgm:t>
        <a:bodyPr/>
        <a:lstStyle/>
        <a:p>
          <a:endParaRPr lang="pl-PL"/>
        </a:p>
      </dgm:t>
    </dgm:pt>
    <dgm:pt modelId="{483C1636-A2CC-7148-BBB5-FC1D41690D8B}" type="sibTrans" cxnId="{58D1EEFB-D4B5-064D-9FE2-DE8C21676107}">
      <dgm:prSet/>
      <dgm:spPr/>
      <dgm:t>
        <a:bodyPr/>
        <a:lstStyle/>
        <a:p>
          <a:endParaRPr lang="pl-PL"/>
        </a:p>
      </dgm:t>
    </dgm:pt>
    <dgm:pt modelId="{7978D534-FB71-724A-B3EA-E1169B359291}">
      <dgm:prSet phldrT="[Tekst]" custT="1"/>
      <dgm:spPr>
        <a:noFill/>
        <a:ln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</a:ln>
      </dgm:spPr>
      <dgm:t>
        <a:bodyPr/>
        <a:lstStyle/>
        <a:p>
          <a:r>
            <a:rPr lang="pl-PL" sz="2400" dirty="0"/>
            <a:t>jeżeli mogłoby to negatywnie wpłynąć na </a:t>
          </a:r>
          <a:r>
            <a:rPr lang="pl-PL" sz="2400" dirty="0" smtClean="0"/>
            <a:t>bezstronność </a:t>
          </a:r>
          <a:r>
            <a:rPr lang="pl-PL" sz="2400" dirty="0"/>
            <a:t>prowadzonych spraw</a:t>
          </a:r>
        </a:p>
      </dgm:t>
    </dgm:pt>
    <dgm:pt modelId="{A3511DFE-B8B2-AC49-9AFB-DF1A56BE436E}" type="parTrans" cxnId="{2F57E23A-BB22-8F40-9B54-66A3C0003CAD}">
      <dgm:prSet/>
      <dgm:spPr/>
      <dgm:t>
        <a:bodyPr/>
        <a:lstStyle/>
        <a:p>
          <a:endParaRPr lang="pl-PL"/>
        </a:p>
      </dgm:t>
    </dgm:pt>
    <dgm:pt modelId="{92E258D8-819A-2246-853B-A9DEC566D2FC}" type="sibTrans" cxnId="{2F57E23A-BB22-8F40-9B54-66A3C0003CAD}">
      <dgm:prSet/>
      <dgm:spPr/>
      <dgm:t>
        <a:bodyPr/>
        <a:lstStyle/>
        <a:p>
          <a:endParaRPr lang="pl-PL"/>
        </a:p>
      </dgm:t>
    </dgm:pt>
    <dgm:pt modelId="{27389E5A-D390-024C-9A16-AB965A9923ED}">
      <dgm:prSet phldrT="[Tekst]" custT="1"/>
      <dgm:spPr>
        <a:noFill/>
        <a:ln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</a:ln>
      </dgm:spPr>
      <dgm:t>
        <a:bodyPr/>
        <a:lstStyle/>
        <a:p>
          <a:r>
            <a:rPr lang="pl-PL" sz="2400" dirty="0"/>
            <a:t>gdy </a:t>
          </a:r>
          <a:r>
            <a:rPr lang="pl-PL" sz="2400" dirty="0" smtClean="0"/>
            <a:t>mają </a:t>
          </a:r>
          <a:r>
            <a:rPr lang="pl-PL" sz="2400" dirty="0"/>
            <a:t>one związek </a:t>
          </a:r>
          <a:br>
            <a:rPr lang="pl-PL" sz="2400" dirty="0"/>
          </a:br>
          <a:r>
            <a:rPr lang="pl-PL" sz="2400" dirty="0"/>
            <a:t>z zajmowanym stanowiskiem</a:t>
          </a:r>
        </a:p>
      </dgm:t>
    </dgm:pt>
    <dgm:pt modelId="{B8FAC793-E5EE-0E4B-A316-DBFA7833EBD0}" type="parTrans" cxnId="{2C3F7F75-11BB-D643-B8E1-5D1F18D591D3}">
      <dgm:prSet/>
      <dgm:spPr/>
      <dgm:t>
        <a:bodyPr/>
        <a:lstStyle/>
        <a:p>
          <a:endParaRPr lang="pl-PL"/>
        </a:p>
      </dgm:t>
    </dgm:pt>
    <dgm:pt modelId="{B0608771-A7D7-8542-A8D1-7563A1630BCA}" type="sibTrans" cxnId="{2C3F7F75-11BB-D643-B8E1-5D1F18D591D3}">
      <dgm:prSet/>
      <dgm:spPr/>
      <dgm:t>
        <a:bodyPr/>
        <a:lstStyle/>
        <a:p>
          <a:endParaRPr lang="pl-PL"/>
        </a:p>
      </dgm:t>
    </dgm:pt>
    <dgm:pt modelId="{3F857B10-C3C7-9448-847D-FC4032334BB8}" type="pres">
      <dgm:prSet presAssocID="{11970C00-ABB0-584D-AEC7-2E5ADEF5A28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C350E20C-1D71-9646-B6E0-E272793004A5}" type="pres">
      <dgm:prSet presAssocID="{42174057-D7FE-3D44-BD15-8FDEA4FF6BA3}" presName="composite" presStyleCnt="0"/>
      <dgm:spPr/>
    </dgm:pt>
    <dgm:pt modelId="{6FBC2E25-301F-CD4B-AD73-FF9CA5FD4674}" type="pres">
      <dgm:prSet presAssocID="{42174057-D7FE-3D44-BD15-8FDEA4FF6BA3}" presName="parTx" presStyleLbl="alignNode1" presStyleIdx="0" presStyleCnt="2" custScaleY="127951" custLinFactNeighborX="1374" custLinFactNeighborY="-3843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60BA0C47-E72E-8446-940E-F19F8D8EDD15}" type="pres">
      <dgm:prSet presAssocID="{42174057-D7FE-3D44-BD15-8FDEA4FF6BA3}" presName="desTx" presStyleLbl="alignAccFollowNode1" presStyleIdx="0" presStyleCnt="2" custScaleY="88198" custLinFactNeighborX="-102" custLinFactNeighborY="961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7ABFFC40-7514-EE41-B7F4-3C75E1A41538}" type="pres">
      <dgm:prSet presAssocID="{E30E8394-FEF2-DA4D-808B-345EDD9A9107}" presName="space" presStyleCnt="0"/>
      <dgm:spPr/>
    </dgm:pt>
    <dgm:pt modelId="{67E52E4C-CD21-3D46-9478-FA68C3C1D3D7}" type="pres">
      <dgm:prSet presAssocID="{4540AF06-71A4-7642-9C16-E4AE08354C7F}" presName="composite" presStyleCnt="0"/>
      <dgm:spPr/>
    </dgm:pt>
    <dgm:pt modelId="{56E35574-E181-EF41-ADA4-7689F46D138E}" type="pres">
      <dgm:prSet presAssocID="{4540AF06-71A4-7642-9C16-E4AE08354C7F}" presName="parTx" presStyleLbl="alignNode1" presStyleIdx="1" presStyleCnt="2" custScaleY="127951" custLinFactNeighborX="1374" custLinFactNeighborY="-3843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5F34DB94-E346-0D4F-8A81-1A431336CB2E}" type="pres">
      <dgm:prSet presAssocID="{4540AF06-71A4-7642-9C16-E4AE08354C7F}" presName="desTx" presStyleLbl="alignAccFollowNode1" presStyleIdx="1" presStyleCnt="2" custScaleY="88198" custLinFactNeighborX="-103" custLinFactNeighborY="961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7FB35E0E-A924-FA4A-95C7-46A0ECBCE86D}" type="presOf" srcId="{42174057-D7FE-3D44-BD15-8FDEA4FF6BA3}" destId="{6FBC2E25-301F-CD4B-AD73-FF9CA5FD4674}" srcOrd="0" destOrd="0" presId="urn:microsoft.com/office/officeart/2005/8/layout/hList1"/>
    <dgm:cxn modelId="{77EFA170-D013-E743-9A4A-9B4CF6B6C5AE}" type="presOf" srcId="{4540AF06-71A4-7642-9C16-E4AE08354C7F}" destId="{56E35574-E181-EF41-ADA4-7689F46D138E}" srcOrd="0" destOrd="0" presId="urn:microsoft.com/office/officeart/2005/8/layout/hList1"/>
    <dgm:cxn modelId="{B35972C4-F492-6247-8ED3-0B9684A42004}" srcId="{11970C00-ABB0-584D-AEC7-2E5ADEF5A28E}" destId="{42174057-D7FE-3D44-BD15-8FDEA4FF6BA3}" srcOrd="0" destOrd="0" parTransId="{58131B36-E93A-6A4C-A880-7948569F2C20}" sibTransId="{E30E8394-FEF2-DA4D-808B-345EDD9A9107}"/>
    <dgm:cxn modelId="{2F57E23A-BB22-8F40-9B54-66A3C0003CAD}" srcId="{4540AF06-71A4-7642-9C16-E4AE08354C7F}" destId="{7978D534-FB71-724A-B3EA-E1169B359291}" srcOrd="0" destOrd="0" parTransId="{A3511DFE-B8B2-AC49-9AFB-DF1A56BE436E}" sibTransId="{92E258D8-819A-2246-853B-A9DEC566D2FC}"/>
    <dgm:cxn modelId="{58D1EEFB-D4B5-064D-9FE2-DE8C21676107}" srcId="{11970C00-ABB0-584D-AEC7-2E5ADEF5A28E}" destId="{4540AF06-71A4-7642-9C16-E4AE08354C7F}" srcOrd="1" destOrd="0" parTransId="{B385B293-9EA5-6940-880E-0114D94071C7}" sibTransId="{483C1636-A2CC-7148-BBB5-FC1D41690D8B}"/>
    <dgm:cxn modelId="{8EBDF539-56F8-E246-8B98-798BB586F933}" type="presOf" srcId="{11970C00-ABB0-584D-AEC7-2E5ADEF5A28E}" destId="{3F857B10-C3C7-9448-847D-FC4032334BB8}" srcOrd="0" destOrd="0" presId="urn:microsoft.com/office/officeart/2005/8/layout/hList1"/>
    <dgm:cxn modelId="{6ACFEC16-D42A-B546-B37B-9D4A2FACA518}" type="presOf" srcId="{27389E5A-D390-024C-9A16-AB965A9923ED}" destId="{60BA0C47-E72E-8446-940E-F19F8D8EDD15}" srcOrd="0" destOrd="0" presId="urn:microsoft.com/office/officeart/2005/8/layout/hList1"/>
    <dgm:cxn modelId="{2C3F7F75-11BB-D643-B8E1-5D1F18D591D3}" srcId="{42174057-D7FE-3D44-BD15-8FDEA4FF6BA3}" destId="{27389E5A-D390-024C-9A16-AB965A9923ED}" srcOrd="0" destOrd="0" parTransId="{B8FAC793-E5EE-0E4B-A316-DBFA7833EBD0}" sibTransId="{B0608771-A7D7-8542-A8D1-7563A1630BCA}"/>
    <dgm:cxn modelId="{65E848FD-B879-D449-8EB6-B0D98639F02F}" type="presOf" srcId="{7978D534-FB71-724A-B3EA-E1169B359291}" destId="{5F34DB94-E346-0D4F-8A81-1A431336CB2E}" srcOrd="0" destOrd="0" presId="urn:microsoft.com/office/officeart/2005/8/layout/hList1"/>
    <dgm:cxn modelId="{29E12CF0-0AF3-0B4E-879D-D44077627D41}" type="presParOf" srcId="{3F857B10-C3C7-9448-847D-FC4032334BB8}" destId="{C350E20C-1D71-9646-B6E0-E272793004A5}" srcOrd="0" destOrd="0" presId="urn:microsoft.com/office/officeart/2005/8/layout/hList1"/>
    <dgm:cxn modelId="{480880E6-094B-8A4B-9BF0-03F1FD213390}" type="presParOf" srcId="{C350E20C-1D71-9646-B6E0-E272793004A5}" destId="{6FBC2E25-301F-CD4B-AD73-FF9CA5FD4674}" srcOrd="0" destOrd="0" presId="urn:microsoft.com/office/officeart/2005/8/layout/hList1"/>
    <dgm:cxn modelId="{0A2EC352-F3B3-D041-A8B4-DDE5FBBF793C}" type="presParOf" srcId="{C350E20C-1D71-9646-B6E0-E272793004A5}" destId="{60BA0C47-E72E-8446-940E-F19F8D8EDD15}" srcOrd="1" destOrd="0" presId="urn:microsoft.com/office/officeart/2005/8/layout/hList1"/>
    <dgm:cxn modelId="{6A7BF0F9-A846-EE4D-AFED-88CDF2119693}" type="presParOf" srcId="{3F857B10-C3C7-9448-847D-FC4032334BB8}" destId="{7ABFFC40-7514-EE41-B7F4-3C75E1A41538}" srcOrd="1" destOrd="0" presId="urn:microsoft.com/office/officeart/2005/8/layout/hList1"/>
    <dgm:cxn modelId="{706F8130-6A7C-D44C-9612-AAD48B7E2D4C}" type="presParOf" srcId="{3F857B10-C3C7-9448-847D-FC4032334BB8}" destId="{67E52E4C-CD21-3D46-9478-FA68C3C1D3D7}" srcOrd="2" destOrd="0" presId="urn:microsoft.com/office/officeart/2005/8/layout/hList1"/>
    <dgm:cxn modelId="{CD5C232E-527C-D040-8815-D976C5BBAF42}" type="presParOf" srcId="{67E52E4C-CD21-3D46-9478-FA68C3C1D3D7}" destId="{56E35574-E181-EF41-ADA4-7689F46D138E}" srcOrd="0" destOrd="0" presId="urn:microsoft.com/office/officeart/2005/8/layout/hList1"/>
    <dgm:cxn modelId="{02C5C694-9D92-DB43-AEC0-83FB6E45BCF6}" type="presParOf" srcId="{67E52E4C-CD21-3D46-9478-FA68C3C1D3D7}" destId="{5F34DB94-E346-0D4F-8A81-1A431336CB2E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11970C00-ABB0-584D-AEC7-2E5ADEF5A28E}" type="doc">
      <dgm:prSet loTypeId="urn:microsoft.com/office/officeart/2005/8/layout/hList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42174057-D7FE-3D44-BD15-8FDEA4FF6BA3}">
      <dgm:prSet phldrT="[Tekst]" custT="1"/>
      <dgm:spPr/>
      <dgm:t>
        <a:bodyPr anchor="ctr"/>
        <a:lstStyle/>
        <a:p>
          <a:r>
            <a:rPr lang="pl-PL" sz="2000" dirty="0"/>
            <a:t>niedopuszczanie </a:t>
          </a:r>
        </a:p>
        <a:p>
          <a:r>
            <a:rPr lang="pl-PL" sz="2000" dirty="0"/>
            <a:t>do podejrzeń</a:t>
          </a:r>
        </a:p>
      </dgm:t>
    </dgm:pt>
    <dgm:pt modelId="{58131B36-E93A-6A4C-A880-7948569F2C20}" type="parTrans" cxnId="{B35972C4-F492-6247-8ED3-0B9684A42004}">
      <dgm:prSet/>
      <dgm:spPr/>
      <dgm:t>
        <a:bodyPr/>
        <a:lstStyle/>
        <a:p>
          <a:endParaRPr lang="pl-PL"/>
        </a:p>
      </dgm:t>
    </dgm:pt>
    <dgm:pt modelId="{E30E8394-FEF2-DA4D-808B-345EDD9A9107}" type="sibTrans" cxnId="{B35972C4-F492-6247-8ED3-0B9684A42004}">
      <dgm:prSet/>
      <dgm:spPr/>
      <dgm:t>
        <a:bodyPr/>
        <a:lstStyle/>
        <a:p>
          <a:endParaRPr lang="pl-PL"/>
        </a:p>
      </dgm:t>
    </dgm:pt>
    <dgm:pt modelId="{C6FEBB6D-651E-E74F-A41F-06F177F500A6}">
      <dgm:prSet phldrT="[Tekst]" custT="1"/>
      <dgm:spPr/>
      <dgm:t>
        <a:bodyPr/>
        <a:lstStyle/>
        <a:p>
          <a:r>
            <a:rPr lang="pl-PL" sz="2000" dirty="0"/>
            <a:t>niepodejmowanie żadnych prac </a:t>
          </a:r>
          <a:br>
            <a:rPr lang="pl-PL" sz="2000" dirty="0"/>
          </a:br>
          <a:r>
            <a:rPr lang="pl-PL" sz="2000" dirty="0"/>
            <a:t>ani zajęć</a:t>
          </a:r>
        </a:p>
      </dgm:t>
    </dgm:pt>
    <dgm:pt modelId="{550BBB20-5E95-1448-A9BD-81B6A81B4AD8}" type="parTrans" cxnId="{8EF7ACA7-C4AD-7A43-85D0-B1EF079A7EB1}">
      <dgm:prSet/>
      <dgm:spPr/>
      <dgm:t>
        <a:bodyPr/>
        <a:lstStyle/>
        <a:p>
          <a:endParaRPr lang="pl-PL"/>
        </a:p>
      </dgm:t>
    </dgm:pt>
    <dgm:pt modelId="{EE03221F-4680-0F4F-B9AD-A6BEB616B442}" type="sibTrans" cxnId="{8EF7ACA7-C4AD-7A43-85D0-B1EF079A7EB1}">
      <dgm:prSet/>
      <dgm:spPr/>
      <dgm:t>
        <a:bodyPr/>
        <a:lstStyle/>
        <a:p>
          <a:endParaRPr lang="pl-PL"/>
        </a:p>
      </dgm:t>
    </dgm:pt>
    <dgm:pt modelId="{DE518F15-BCBA-2441-B8DA-9ED3437E2061}">
      <dgm:prSet phldrT="[Tekst]" custT="1"/>
      <dgm:spPr>
        <a:noFill/>
        <a:ln>
          <a:solidFill>
            <a:schemeClr val="bg1">
              <a:lumMod val="65000"/>
              <a:alpha val="90000"/>
            </a:schemeClr>
          </a:solidFill>
        </a:ln>
      </dgm:spPr>
      <dgm:t>
        <a:bodyPr anchor="ctr"/>
        <a:lstStyle/>
        <a:p>
          <a:r>
            <a:rPr lang="pl-PL" sz="1800" dirty="0"/>
            <a:t>o konflikt między interesem publicznym i prywatnym</a:t>
          </a:r>
        </a:p>
      </dgm:t>
    </dgm:pt>
    <dgm:pt modelId="{F0AE6ED7-29EF-7E4D-8D0A-7578F3A47348}" type="parTrans" cxnId="{263CD231-1FD9-F445-BA7D-E860E85FFDB5}">
      <dgm:prSet/>
      <dgm:spPr/>
      <dgm:t>
        <a:bodyPr/>
        <a:lstStyle/>
        <a:p>
          <a:endParaRPr lang="pl-PL"/>
        </a:p>
      </dgm:t>
    </dgm:pt>
    <dgm:pt modelId="{544A477D-E124-7C46-A596-285D77FB3A4A}" type="sibTrans" cxnId="{263CD231-1FD9-F445-BA7D-E860E85FFDB5}">
      <dgm:prSet/>
      <dgm:spPr/>
      <dgm:t>
        <a:bodyPr/>
        <a:lstStyle/>
        <a:p>
          <a:endParaRPr lang="pl-PL"/>
        </a:p>
      </dgm:t>
    </dgm:pt>
    <dgm:pt modelId="{AF25632B-F832-8842-9EEA-32BEF7BE0D95}">
      <dgm:prSet phldrT="[Tekst]" custT="1"/>
      <dgm:spPr>
        <a:noFill/>
        <a:ln>
          <a:solidFill>
            <a:schemeClr val="bg1">
              <a:lumMod val="65000"/>
              <a:alpha val="90000"/>
            </a:schemeClr>
          </a:solidFill>
        </a:ln>
      </dgm:spPr>
      <dgm:t>
        <a:bodyPr anchor="ctr"/>
        <a:lstStyle/>
        <a:p>
          <a:r>
            <a:rPr lang="pl-PL" sz="1800" dirty="0"/>
            <a:t>które kolidują z obowiązkami służbowymi</a:t>
          </a:r>
        </a:p>
      </dgm:t>
    </dgm:pt>
    <dgm:pt modelId="{D8C3C9A2-3A09-EA44-B6CD-8DBD20CE4BDB}" type="parTrans" cxnId="{5B631C87-997D-344F-82B3-1025904F514D}">
      <dgm:prSet/>
      <dgm:spPr/>
      <dgm:t>
        <a:bodyPr/>
        <a:lstStyle/>
        <a:p>
          <a:endParaRPr lang="pl-PL"/>
        </a:p>
      </dgm:t>
    </dgm:pt>
    <dgm:pt modelId="{B9213678-DC37-CA40-8613-BFE603D49678}" type="sibTrans" cxnId="{5B631C87-997D-344F-82B3-1025904F514D}">
      <dgm:prSet/>
      <dgm:spPr/>
      <dgm:t>
        <a:bodyPr/>
        <a:lstStyle/>
        <a:p>
          <a:endParaRPr lang="pl-PL"/>
        </a:p>
      </dgm:t>
    </dgm:pt>
    <dgm:pt modelId="{3F857B10-C3C7-9448-847D-FC4032334BB8}" type="pres">
      <dgm:prSet presAssocID="{11970C00-ABB0-584D-AEC7-2E5ADEF5A28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C350E20C-1D71-9646-B6E0-E272793004A5}" type="pres">
      <dgm:prSet presAssocID="{42174057-D7FE-3D44-BD15-8FDEA4FF6BA3}" presName="composite" presStyleCnt="0"/>
      <dgm:spPr/>
    </dgm:pt>
    <dgm:pt modelId="{6FBC2E25-301F-CD4B-AD73-FF9CA5FD4674}" type="pres">
      <dgm:prSet presAssocID="{42174057-D7FE-3D44-BD15-8FDEA4FF6BA3}" presName="parTx" presStyleLbl="alignNode1" presStyleIdx="0" presStyleCnt="2" custScaleY="10471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60BA0C47-E72E-8446-940E-F19F8D8EDD15}" type="pres">
      <dgm:prSet presAssocID="{42174057-D7FE-3D44-BD15-8FDEA4FF6BA3}" presName="desTx" presStyleLbl="alignAccFollowNode1" presStyleIdx="0" presStyleCnt="2" custLinFactNeighborX="-102" custLinFactNeighborY="961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7ABFFC40-7514-EE41-B7F4-3C75E1A41538}" type="pres">
      <dgm:prSet presAssocID="{E30E8394-FEF2-DA4D-808B-345EDD9A9107}" presName="space" presStyleCnt="0"/>
      <dgm:spPr/>
    </dgm:pt>
    <dgm:pt modelId="{58FD3AAB-E93B-3440-892C-EB6B2AACD41D}" type="pres">
      <dgm:prSet presAssocID="{C6FEBB6D-651E-E74F-A41F-06F177F500A6}" presName="composite" presStyleCnt="0"/>
      <dgm:spPr/>
    </dgm:pt>
    <dgm:pt modelId="{0D2EC804-CF05-6E4D-8A95-2887F330C7B7}" type="pres">
      <dgm:prSet presAssocID="{C6FEBB6D-651E-E74F-A41F-06F177F500A6}" presName="parTx" presStyleLbl="alignNode1" presStyleIdx="1" presStyleCnt="2" custScaleY="10471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A9B4D05B-C7C7-5A45-8135-D09DF7049900}" type="pres">
      <dgm:prSet presAssocID="{C6FEBB6D-651E-E74F-A41F-06F177F500A6}" presName="desTx" presStyleLbl="alignAccFollowNode1" presStyleIdx="1" presStyleCnt="2" custLinFactNeighborX="-103" custLinFactNeighborY="961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503E7462-D4FB-404C-9A44-FB70DAB5DC74}" type="presOf" srcId="{C6FEBB6D-651E-E74F-A41F-06F177F500A6}" destId="{0D2EC804-CF05-6E4D-8A95-2887F330C7B7}" srcOrd="0" destOrd="0" presId="urn:microsoft.com/office/officeart/2005/8/layout/hList1"/>
    <dgm:cxn modelId="{6FA45EA0-3D93-474D-A5E4-7CBF9AE23F1B}" type="presOf" srcId="{42174057-D7FE-3D44-BD15-8FDEA4FF6BA3}" destId="{6FBC2E25-301F-CD4B-AD73-FF9CA5FD4674}" srcOrd="0" destOrd="0" presId="urn:microsoft.com/office/officeart/2005/8/layout/hList1"/>
    <dgm:cxn modelId="{B35972C4-F492-6247-8ED3-0B9684A42004}" srcId="{11970C00-ABB0-584D-AEC7-2E5ADEF5A28E}" destId="{42174057-D7FE-3D44-BD15-8FDEA4FF6BA3}" srcOrd="0" destOrd="0" parTransId="{58131B36-E93A-6A4C-A880-7948569F2C20}" sibTransId="{E30E8394-FEF2-DA4D-808B-345EDD9A9107}"/>
    <dgm:cxn modelId="{263CD231-1FD9-F445-BA7D-E860E85FFDB5}" srcId="{42174057-D7FE-3D44-BD15-8FDEA4FF6BA3}" destId="{DE518F15-BCBA-2441-B8DA-9ED3437E2061}" srcOrd="0" destOrd="0" parTransId="{F0AE6ED7-29EF-7E4D-8D0A-7578F3A47348}" sibTransId="{544A477D-E124-7C46-A596-285D77FB3A4A}"/>
    <dgm:cxn modelId="{114BF6D9-205D-0045-A201-2B4EF2792F70}" type="presOf" srcId="{11970C00-ABB0-584D-AEC7-2E5ADEF5A28E}" destId="{3F857B10-C3C7-9448-847D-FC4032334BB8}" srcOrd="0" destOrd="0" presId="urn:microsoft.com/office/officeart/2005/8/layout/hList1"/>
    <dgm:cxn modelId="{90C9BACF-D17A-8441-90B0-F5D837B558E7}" type="presOf" srcId="{DE518F15-BCBA-2441-B8DA-9ED3437E2061}" destId="{60BA0C47-E72E-8446-940E-F19F8D8EDD15}" srcOrd="0" destOrd="0" presId="urn:microsoft.com/office/officeart/2005/8/layout/hList1"/>
    <dgm:cxn modelId="{25CD864B-BBBC-1940-9D9F-470AC706918B}" type="presOf" srcId="{AF25632B-F832-8842-9EEA-32BEF7BE0D95}" destId="{A9B4D05B-C7C7-5A45-8135-D09DF7049900}" srcOrd="0" destOrd="0" presId="urn:microsoft.com/office/officeart/2005/8/layout/hList1"/>
    <dgm:cxn modelId="{5B631C87-997D-344F-82B3-1025904F514D}" srcId="{C6FEBB6D-651E-E74F-A41F-06F177F500A6}" destId="{AF25632B-F832-8842-9EEA-32BEF7BE0D95}" srcOrd="0" destOrd="0" parTransId="{D8C3C9A2-3A09-EA44-B6CD-8DBD20CE4BDB}" sibTransId="{B9213678-DC37-CA40-8613-BFE603D49678}"/>
    <dgm:cxn modelId="{8EF7ACA7-C4AD-7A43-85D0-B1EF079A7EB1}" srcId="{11970C00-ABB0-584D-AEC7-2E5ADEF5A28E}" destId="{C6FEBB6D-651E-E74F-A41F-06F177F500A6}" srcOrd="1" destOrd="0" parTransId="{550BBB20-5E95-1448-A9BD-81B6A81B4AD8}" sibTransId="{EE03221F-4680-0F4F-B9AD-A6BEB616B442}"/>
    <dgm:cxn modelId="{1CFB4CB4-7268-3548-9818-82CA77B5E970}" type="presParOf" srcId="{3F857B10-C3C7-9448-847D-FC4032334BB8}" destId="{C350E20C-1D71-9646-B6E0-E272793004A5}" srcOrd="0" destOrd="0" presId="urn:microsoft.com/office/officeart/2005/8/layout/hList1"/>
    <dgm:cxn modelId="{CAAC56BD-4E7E-E142-8AF1-6AF7B0F0A922}" type="presParOf" srcId="{C350E20C-1D71-9646-B6E0-E272793004A5}" destId="{6FBC2E25-301F-CD4B-AD73-FF9CA5FD4674}" srcOrd="0" destOrd="0" presId="urn:microsoft.com/office/officeart/2005/8/layout/hList1"/>
    <dgm:cxn modelId="{24C86D94-284D-C34A-BD97-9ECA5428F3E2}" type="presParOf" srcId="{C350E20C-1D71-9646-B6E0-E272793004A5}" destId="{60BA0C47-E72E-8446-940E-F19F8D8EDD15}" srcOrd="1" destOrd="0" presId="urn:microsoft.com/office/officeart/2005/8/layout/hList1"/>
    <dgm:cxn modelId="{EC72386D-9D6A-E74B-AE31-6F6B824D8D70}" type="presParOf" srcId="{3F857B10-C3C7-9448-847D-FC4032334BB8}" destId="{7ABFFC40-7514-EE41-B7F4-3C75E1A41538}" srcOrd="1" destOrd="0" presId="urn:microsoft.com/office/officeart/2005/8/layout/hList1"/>
    <dgm:cxn modelId="{8BC45D1F-FDC1-7B49-A206-F92EFBBB23F5}" type="presParOf" srcId="{3F857B10-C3C7-9448-847D-FC4032334BB8}" destId="{58FD3AAB-E93B-3440-892C-EB6B2AACD41D}" srcOrd="2" destOrd="0" presId="urn:microsoft.com/office/officeart/2005/8/layout/hList1"/>
    <dgm:cxn modelId="{A4EC292E-5D75-3040-B575-350B59617870}" type="presParOf" srcId="{58FD3AAB-E93B-3440-892C-EB6B2AACD41D}" destId="{0D2EC804-CF05-6E4D-8A95-2887F330C7B7}" srcOrd="0" destOrd="0" presId="urn:microsoft.com/office/officeart/2005/8/layout/hList1"/>
    <dgm:cxn modelId="{92ABEC0B-36B4-424B-89B1-A8021AED7A55}" type="presParOf" srcId="{58FD3AAB-E93B-3440-892C-EB6B2AACD41D}" destId="{A9B4D05B-C7C7-5A45-8135-D09DF7049900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11970C00-ABB0-584D-AEC7-2E5ADEF5A28E}" type="doc">
      <dgm:prSet loTypeId="urn:microsoft.com/office/officeart/2005/8/layout/hList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C6FEBB6D-651E-E74F-A41F-06F177F500A6}">
      <dgm:prSet phldrT="[Tekst]" custT="1"/>
      <dgm:spPr/>
      <dgm:t>
        <a:bodyPr/>
        <a:lstStyle/>
        <a:p>
          <a:r>
            <a:rPr lang="pl-PL" sz="2000" dirty="0"/>
            <a:t>wykazywanie powściągliwości</a:t>
          </a:r>
        </a:p>
      </dgm:t>
    </dgm:pt>
    <dgm:pt modelId="{550BBB20-5E95-1448-A9BD-81B6A81B4AD8}" type="parTrans" cxnId="{8EF7ACA7-C4AD-7A43-85D0-B1EF079A7EB1}">
      <dgm:prSet/>
      <dgm:spPr/>
      <dgm:t>
        <a:bodyPr/>
        <a:lstStyle/>
        <a:p>
          <a:endParaRPr lang="pl-PL"/>
        </a:p>
      </dgm:t>
    </dgm:pt>
    <dgm:pt modelId="{EE03221F-4680-0F4F-B9AD-A6BEB616B442}" type="sibTrans" cxnId="{8EF7ACA7-C4AD-7A43-85D0-B1EF079A7EB1}">
      <dgm:prSet/>
      <dgm:spPr/>
      <dgm:t>
        <a:bodyPr/>
        <a:lstStyle/>
        <a:p>
          <a:endParaRPr lang="pl-PL"/>
        </a:p>
      </dgm:t>
    </dgm:pt>
    <dgm:pt modelId="{F5180632-FD9C-7640-A309-4C4DE8F3B7F4}">
      <dgm:prSet phldrT="[Tekst]" custT="1"/>
      <dgm:spPr>
        <a:noFill/>
      </dgm:spPr>
      <dgm:t>
        <a:bodyPr anchor="ctr"/>
        <a:lstStyle/>
        <a:p>
          <a:r>
            <a:rPr lang="pl-PL" sz="1800" dirty="0"/>
            <a:t>w publicznym wypowiadaniu poglądów na temat pracy swojego urzędu</a:t>
          </a:r>
        </a:p>
      </dgm:t>
    </dgm:pt>
    <dgm:pt modelId="{B3C671A6-61CD-6749-9F8A-E3C7648DA305}" type="parTrans" cxnId="{248A8BE2-FA80-124D-97ED-EE15CD900052}">
      <dgm:prSet/>
      <dgm:spPr/>
      <dgm:t>
        <a:bodyPr/>
        <a:lstStyle/>
        <a:p>
          <a:endParaRPr lang="pl-PL"/>
        </a:p>
      </dgm:t>
    </dgm:pt>
    <dgm:pt modelId="{7AA9C154-0371-9A46-9F97-6632D5741185}" type="sibTrans" cxnId="{248A8BE2-FA80-124D-97ED-EE15CD900052}">
      <dgm:prSet/>
      <dgm:spPr/>
      <dgm:t>
        <a:bodyPr/>
        <a:lstStyle/>
        <a:p>
          <a:endParaRPr lang="pl-PL"/>
        </a:p>
      </dgm:t>
    </dgm:pt>
    <dgm:pt modelId="{3F857B10-C3C7-9448-847D-FC4032334BB8}" type="pres">
      <dgm:prSet presAssocID="{11970C00-ABB0-584D-AEC7-2E5ADEF5A28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58FD3AAB-E93B-3440-892C-EB6B2AACD41D}" type="pres">
      <dgm:prSet presAssocID="{C6FEBB6D-651E-E74F-A41F-06F177F500A6}" presName="composite" presStyleCnt="0"/>
      <dgm:spPr/>
    </dgm:pt>
    <dgm:pt modelId="{0D2EC804-CF05-6E4D-8A95-2887F330C7B7}" type="pres">
      <dgm:prSet presAssocID="{C6FEBB6D-651E-E74F-A41F-06F177F500A6}" presName="parTx" presStyleLbl="alignNode1" presStyleIdx="0" presStyleCnt="1" custScaleY="104710" custLinFactNeighborX="-49544" custLinFactNeighborY="299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A9B4D05B-C7C7-5A45-8135-D09DF7049900}" type="pres">
      <dgm:prSet presAssocID="{C6FEBB6D-651E-E74F-A41F-06F177F500A6}" presName="desTx" presStyleLbl="alignAccFollowNode1" presStyleIdx="0" presStyleCnt="1" custLinFactNeighborX="1233" custLinFactNeighborY="195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8EF7ACA7-C4AD-7A43-85D0-B1EF079A7EB1}" srcId="{11970C00-ABB0-584D-AEC7-2E5ADEF5A28E}" destId="{C6FEBB6D-651E-E74F-A41F-06F177F500A6}" srcOrd="0" destOrd="0" parTransId="{550BBB20-5E95-1448-A9BD-81B6A81B4AD8}" sibTransId="{EE03221F-4680-0F4F-B9AD-A6BEB616B442}"/>
    <dgm:cxn modelId="{248A8BE2-FA80-124D-97ED-EE15CD900052}" srcId="{C6FEBB6D-651E-E74F-A41F-06F177F500A6}" destId="{F5180632-FD9C-7640-A309-4C4DE8F3B7F4}" srcOrd="0" destOrd="0" parTransId="{B3C671A6-61CD-6749-9F8A-E3C7648DA305}" sibTransId="{7AA9C154-0371-9A46-9F97-6632D5741185}"/>
    <dgm:cxn modelId="{4A4EA3C7-4968-0948-AFFB-841B36198F06}" type="presOf" srcId="{11970C00-ABB0-584D-AEC7-2E5ADEF5A28E}" destId="{3F857B10-C3C7-9448-847D-FC4032334BB8}" srcOrd="0" destOrd="0" presId="urn:microsoft.com/office/officeart/2005/8/layout/hList1"/>
    <dgm:cxn modelId="{785EA52D-31A1-9A4B-84E1-79291F042631}" type="presOf" srcId="{F5180632-FD9C-7640-A309-4C4DE8F3B7F4}" destId="{A9B4D05B-C7C7-5A45-8135-D09DF7049900}" srcOrd="0" destOrd="0" presId="urn:microsoft.com/office/officeart/2005/8/layout/hList1"/>
    <dgm:cxn modelId="{E2B772EE-CF19-9D42-A5B9-10BC17C84607}" type="presOf" srcId="{C6FEBB6D-651E-E74F-A41F-06F177F500A6}" destId="{0D2EC804-CF05-6E4D-8A95-2887F330C7B7}" srcOrd="0" destOrd="0" presId="urn:microsoft.com/office/officeart/2005/8/layout/hList1"/>
    <dgm:cxn modelId="{B1EB8186-90F9-B54E-BF84-ED095A619762}" type="presParOf" srcId="{3F857B10-C3C7-9448-847D-FC4032334BB8}" destId="{58FD3AAB-E93B-3440-892C-EB6B2AACD41D}" srcOrd="0" destOrd="0" presId="urn:microsoft.com/office/officeart/2005/8/layout/hList1"/>
    <dgm:cxn modelId="{43D82C6E-CFC9-A848-94A0-0DF79DC89544}" type="presParOf" srcId="{58FD3AAB-E93B-3440-892C-EB6B2AACD41D}" destId="{0D2EC804-CF05-6E4D-8A95-2887F330C7B7}" srcOrd="0" destOrd="0" presId="urn:microsoft.com/office/officeart/2005/8/layout/hList1"/>
    <dgm:cxn modelId="{85A0D1D3-9436-6E4D-B02A-541A4B48F225}" type="presParOf" srcId="{58FD3AAB-E93B-3440-892C-EB6B2AACD41D}" destId="{A9B4D05B-C7C7-5A45-8135-D09DF7049900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11970C00-ABB0-584D-AEC7-2E5ADEF5A28E}" type="doc">
      <dgm:prSet loTypeId="urn:microsoft.com/office/officeart/2005/8/layout/hList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C6FEBB6D-651E-E74F-A41F-06F177F500A6}">
      <dgm:prSet phldrT="[Tekst]" custT="1"/>
      <dgm:spPr/>
      <dgm:t>
        <a:bodyPr/>
        <a:lstStyle/>
        <a:p>
          <a:r>
            <a:rPr lang="pl-PL" sz="1800" dirty="0"/>
            <a:t>właściwe zachowanie się i unikanie niepożądanych  </a:t>
          </a:r>
          <a:r>
            <a:rPr lang="pl-PL" sz="1800" dirty="0" err="1"/>
            <a:t>zachowań</a:t>
          </a:r>
          <a:endParaRPr lang="pl-PL" sz="1800" dirty="0"/>
        </a:p>
      </dgm:t>
    </dgm:pt>
    <dgm:pt modelId="{550BBB20-5E95-1448-A9BD-81B6A81B4AD8}" type="parTrans" cxnId="{8EF7ACA7-C4AD-7A43-85D0-B1EF079A7EB1}">
      <dgm:prSet/>
      <dgm:spPr/>
      <dgm:t>
        <a:bodyPr/>
        <a:lstStyle/>
        <a:p>
          <a:endParaRPr lang="pl-PL"/>
        </a:p>
      </dgm:t>
    </dgm:pt>
    <dgm:pt modelId="{EE03221F-4680-0F4F-B9AD-A6BEB616B442}" type="sibTrans" cxnId="{8EF7ACA7-C4AD-7A43-85D0-B1EF079A7EB1}">
      <dgm:prSet/>
      <dgm:spPr/>
      <dgm:t>
        <a:bodyPr/>
        <a:lstStyle/>
        <a:p>
          <a:endParaRPr lang="pl-PL"/>
        </a:p>
      </dgm:t>
    </dgm:pt>
    <dgm:pt modelId="{F5180632-FD9C-7640-A309-4C4DE8F3B7F4}">
      <dgm:prSet phldrT="[Tekst]" custT="1"/>
      <dgm:spPr>
        <a:noFill/>
      </dgm:spPr>
      <dgm:t>
        <a:bodyPr anchor="ctr"/>
        <a:lstStyle/>
        <a:p>
          <a:r>
            <a:rPr lang="pl-PL" sz="1800" dirty="0"/>
            <a:t>poza pracą, mających negatywny wpływ na wizerunek państwa, służby cywilnej </a:t>
          </a:r>
          <a:br>
            <a:rPr lang="pl-PL" sz="1800" dirty="0"/>
          </a:br>
          <a:r>
            <a:rPr lang="pl-PL" sz="1800" dirty="0"/>
            <a:t>i urzędu</a:t>
          </a:r>
        </a:p>
      </dgm:t>
    </dgm:pt>
    <dgm:pt modelId="{B3C671A6-61CD-6749-9F8A-E3C7648DA305}" type="parTrans" cxnId="{248A8BE2-FA80-124D-97ED-EE15CD900052}">
      <dgm:prSet/>
      <dgm:spPr/>
      <dgm:t>
        <a:bodyPr/>
        <a:lstStyle/>
        <a:p>
          <a:endParaRPr lang="pl-PL"/>
        </a:p>
      </dgm:t>
    </dgm:pt>
    <dgm:pt modelId="{7AA9C154-0371-9A46-9F97-6632D5741185}" type="sibTrans" cxnId="{248A8BE2-FA80-124D-97ED-EE15CD900052}">
      <dgm:prSet/>
      <dgm:spPr/>
      <dgm:t>
        <a:bodyPr/>
        <a:lstStyle/>
        <a:p>
          <a:endParaRPr lang="pl-PL"/>
        </a:p>
      </dgm:t>
    </dgm:pt>
    <dgm:pt modelId="{3F857B10-C3C7-9448-847D-FC4032334BB8}" type="pres">
      <dgm:prSet presAssocID="{11970C00-ABB0-584D-AEC7-2E5ADEF5A28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58FD3AAB-E93B-3440-892C-EB6B2AACD41D}" type="pres">
      <dgm:prSet presAssocID="{C6FEBB6D-651E-E74F-A41F-06F177F500A6}" presName="composite" presStyleCnt="0"/>
      <dgm:spPr/>
    </dgm:pt>
    <dgm:pt modelId="{0D2EC804-CF05-6E4D-8A95-2887F330C7B7}" type="pres">
      <dgm:prSet presAssocID="{C6FEBB6D-651E-E74F-A41F-06F177F500A6}" presName="parTx" presStyleLbl="alignNode1" presStyleIdx="0" presStyleCnt="1" custScaleY="120588" custLinFactNeighborX="46" custLinFactNeighborY="-71047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A9B4D05B-C7C7-5A45-8135-D09DF7049900}" type="pres">
      <dgm:prSet presAssocID="{C6FEBB6D-651E-E74F-A41F-06F177F500A6}" presName="desTx" presStyleLbl="alignAccFollowNode1" presStyleIdx="0" presStyleCnt="1" custScaleY="100000" custLinFactNeighborX="1233" custLinFactNeighborY="195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8EF7ACA7-C4AD-7A43-85D0-B1EF079A7EB1}" srcId="{11970C00-ABB0-584D-AEC7-2E5ADEF5A28E}" destId="{C6FEBB6D-651E-E74F-A41F-06F177F500A6}" srcOrd="0" destOrd="0" parTransId="{550BBB20-5E95-1448-A9BD-81B6A81B4AD8}" sibTransId="{EE03221F-4680-0F4F-B9AD-A6BEB616B442}"/>
    <dgm:cxn modelId="{F849690E-EA70-E847-BBE7-64201C84E100}" type="presOf" srcId="{C6FEBB6D-651E-E74F-A41F-06F177F500A6}" destId="{0D2EC804-CF05-6E4D-8A95-2887F330C7B7}" srcOrd="0" destOrd="0" presId="urn:microsoft.com/office/officeart/2005/8/layout/hList1"/>
    <dgm:cxn modelId="{248A8BE2-FA80-124D-97ED-EE15CD900052}" srcId="{C6FEBB6D-651E-E74F-A41F-06F177F500A6}" destId="{F5180632-FD9C-7640-A309-4C4DE8F3B7F4}" srcOrd="0" destOrd="0" parTransId="{B3C671A6-61CD-6749-9F8A-E3C7648DA305}" sibTransId="{7AA9C154-0371-9A46-9F97-6632D5741185}"/>
    <dgm:cxn modelId="{21262A38-AE3E-404E-8949-92D3C11A0584}" type="presOf" srcId="{F5180632-FD9C-7640-A309-4C4DE8F3B7F4}" destId="{A9B4D05B-C7C7-5A45-8135-D09DF7049900}" srcOrd="0" destOrd="0" presId="urn:microsoft.com/office/officeart/2005/8/layout/hList1"/>
    <dgm:cxn modelId="{14F6EF08-2466-BE44-B809-2DDB4C064A1A}" type="presOf" srcId="{11970C00-ABB0-584D-AEC7-2E5ADEF5A28E}" destId="{3F857B10-C3C7-9448-847D-FC4032334BB8}" srcOrd="0" destOrd="0" presId="urn:microsoft.com/office/officeart/2005/8/layout/hList1"/>
    <dgm:cxn modelId="{8B6F31BB-B13C-C145-B2E9-69427351163C}" type="presParOf" srcId="{3F857B10-C3C7-9448-847D-FC4032334BB8}" destId="{58FD3AAB-E93B-3440-892C-EB6B2AACD41D}" srcOrd="0" destOrd="0" presId="urn:microsoft.com/office/officeart/2005/8/layout/hList1"/>
    <dgm:cxn modelId="{219A835F-7057-A140-8F0F-39EF903EEBE4}" type="presParOf" srcId="{58FD3AAB-E93B-3440-892C-EB6B2AACD41D}" destId="{0D2EC804-CF05-6E4D-8A95-2887F330C7B7}" srcOrd="0" destOrd="0" presId="urn:microsoft.com/office/officeart/2005/8/layout/hList1"/>
    <dgm:cxn modelId="{D8BBE27D-3D51-9E4D-86AB-119BC334F552}" type="presParOf" srcId="{58FD3AAB-E93B-3440-892C-EB6B2AACD41D}" destId="{A9B4D05B-C7C7-5A45-8135-D09DF7049900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BC2E25-301F-CD4B-AD73-FF9CA5FD4674}">
      <dsp:nvSpPr>
        <dsp:cNvPr id="0" name=""/>
        <dsp:cNvSpPr/>
      </dsp:nvSpPr>
      <dsp:spPr>
        <a:xfrm>
          <a:off x="2677" y="573402"/>
          <a:ext cx="2610852" cy="142195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b="1" kern="1200" dirty="0"/>
            <a:t>nieprzyjmowanie zapłaty za publiczne wystąpienia</a:t>
          </a:r>
          <a:endParaRPr lang="pl-PL" sz="1700" kern="1200" dirty="0"/>
        </a:p>
      </dsp:txBody>
      <dsp:txXfrm>
        <a:off x="2677" y="573402"/>
        <a:ext cx="2610852" cy="1421951"/>
      </dsp:txXfrm>
    </dsp:sp>
    <dsp:sp modelId="{60BA0C47-E72E-8446-940E-F19F8D8EDD15}">
      <dsp:nvSpPr>
        <dsp:cNvPr id="0" name=""/>
        <dsp:cNvSpPr/>
      </dsp:nvSpPr>
      <dsp:spPr>
        <a:xfrm>
          <a:off x="14" y="1945415"/>
          <a:ext cx="2610852" cy="2391581"/>
        </a:xfrm>
        <a:prstGeom prst="rect">
          <a:avLst/>
        </a:prstGeom>
        <a:noFill/>
        <a:ln w="9525" cap="flat" cmpd="sng" algn="ctr"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700" kern="1200" dirty="0"/>
            <a:t>gdy mają one związek </a:t>
          </a:r>
          <a:br>
            <a:rPr lang="pl-PL" sz="1700" kern="1200" dirty="0"/>
          </a:br>
          <a:r>
            <a:rPr lang="pl-PL" sz="1700" kern="1200" dirty="0"/>
            <a:t>z zajmowanym stanowiskiem</a:t>
          </a:r>
        </a:p>
      </dsp:txBody>
      <dsp:txXfrm>
        <a:off x="14" y="1945415"/>
        <a:ext cx="2610852" cy="2391581"/>
      </dsp:txXfrm>
    </dsp:sp>
    <dsp:sp modelId="{0D2EC804-CF05-6E4D-8A95-2887F330C7B7}">
      <dsp:nvSpPr>
        <dsp:cNvPr id="0" name=""/>
        <dsp:cNvSpPr/>
      </dsp:nvSpPr>
      <dsp:spPr>
        <a:xfrm>
          <a:off x="2979049" y="573402"/>
          <a:ext cx="2610852" cy="142195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b="1" kern="1200" dirty="0"/>
            <a:t>rezygnacja z dodatkowego zatrudnienia</a:t>
          </a:r>
          <a:br>
            <a:rPr lang="pl-PL" sz="1700" b="1" kern="1200" dirty="0"/>
          </a:br>
          <a:r>
            <a:rPr lang="pl-PL" sz="1700" kern="1200" dirty="0"/>
            <a:t> (</a:t>
          </a:r>
          <a:r>
            <a:rPr lang="pl-PL" sz="1700" b="1" kern="1200" dirty="0"/>
            <a:t>zajęcia zarobkowego)</a:t>
          </a:r>
          <a:r>
            <a:rPr lang="pl-PL" sz="1700" kern="1200" dirty="0"/>
            <a:t> </a:t>
          </a:r>
        </a:p>
      </dsp:txBody>
      <dsp:txXfrm>
        <a:off x="2979049" y="573402"/>
        <a:ext cx="2610852" cy="1421951"/>
      </dsp:txXfrm>
    </dsp:sp>
    <dsp:sp modelId="{A9B4D05B-C7C7-5A45-8135-D09DF7049900}">
      <dsp:nvSpPr>
        <dsp:cNvPr id="0" name=""/>
        <dsp:cNvSpPr/>
      </dsp:nvSpPr>
      <dsp:spPr>
        <a:xfrm>
          <a:off x="2976360" y="1945415"/>
          <a:ext cx="2610852" cy="2391581"/>
        </a:xfrm>
        <a:prstGeom prst="rect">
          <a:avLst/>
        </a:prstGeom>
        <a:noFill/>
        <a:ln w="9525" cap="flat" cmpd="sng" algn="ctr"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700" kern="1200" dirty="0"/>
            <a:t>jeżeli dalsze wykonywanie dodatkowego zatrudnienia lub zajęcia zarobkowego może mieć negatywny wpływ na sprawy prowadzone </a:t>
          </a:r>
          <a:br>
            <a:rPr lang="pl-PL" sz="1700" kern="1200" dirty="0"/>
          </a:br>
          <a:r>
            <a:rPr lang="pl-PL" sz="1700" kern="1200" dirty="0"/>
            <a:t>w ramach obowiązków służbowych</a:t>
          </a:r>
        </a:p>
      </dsp:txBody>
      <dsp:txXfrm>
        <a:off x="2976360" y="1945415"/>
        <a:ext cx="2610852" cy="2391581"/>
      </dsp:txXfrm>
    </dsp:sp>
    <dsp:sp modelId="{56E35574-E181-EF41-ADA4-7689F46D138E}">
      <dsp:nvSpPr>
        <dsp:cNvPr id="0" name=""/>
        <dsp:cNvSpPr/>
      </dsp:nvSpPr>
      <dsp:spPr>
        <a:xfrm>
          <a:off x="5955421" y="573402"/>
          <a:ext cx="2610852" cy="142195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b="1" kern="1200" dirty="0"/>
            <a:t>nieprowadzenie </a:t>
          </a:r>
          <a:br>
            <a:rPr lang="pl-PL" sz="1700" b="1" kern="1200" dirty="0"/>
          </a:br>
          <a:r>
            <a:rPr lang="pl-PL" sz="1700" b="1" kern="1200" dirty="0"/>
            <a:t>szkoleń</a:t>
          </a:r>
          <a:endParaRPr lang="pl-PL" sz="1700" kern="1200" dirty="0"/>
        </a:p>
      </dsp:txBody>
      <dsp:txXfrm>
        <a:off x="5955421" y="573402"/>
        <a:ext cx="2610852" cy="1421951"/>
      </dsp:txXfrm>
    </dsp:sp>
    <dsp:sp modelId="{5F34DB94-E346-0D4F-8A81-1A431336CB2E}">
      <dsp:nvSpPr>
        <dsp:cNvPr id="0" name=""/>
        <dsp:cNvSpPr/>
      </dsp:nvSpPr>
      <dsp:spPr>
        <a:xfrm>
          <a:off x="5952732" y="1945415"/>
          <a:ext cx="2610852" cy="2391581"/>
        </a:xfrm>
        <a:prstGeom prst="rect">
          <a:avLst/>
        </a:prstGeom>
        <a:noFill/>
        <a:ln w="9525" cap="flat" cmpd="sng" algn="ctr"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700" kern="1200" dirty="0"/>
            <a:t>jeżeli mogłoby to negatywnie wpłynąć na bezstronność prowadzonych spraw</a:t>
          </a:r>
        </a:p>
      </dsp:txBody>
      <dsp:txXfrm>
        <a:off x="5952732" y="1945415"/>
        <a:ext cx="2610852" cy="2391581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BC2E25-301F-CD4B-AD73-FF9CA5FD4674}">
      <dsp:nvSpPr>
        <dsp:cNvPr id="0" name=""/>
        <dsp:cNvSpPr/>
      </dsp:nvSpPr>
      <dsp:spPr>
        <a:xfrm>
          <a:off x="23" y="8838"/>
          <a:ext cx="2254434" cy="94424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000" kern="1200" dirty="0"/>
            <a:t>niedopuszczanie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000" kern="1200" dirty="0"/>
            <a:t>do podejrzeń</a:t>
          </a:r>
        </a:p>
      </dsp:txBody>
      <dsp:txXfrm>
        <a:off x="23" y="8838"/>
        <a:ext cx="2254434" cy="944247"/>
      </dsp:txXfrm>
    </dsp:sp>
    <dsp:sp modelId="{60BA0C47-E72E-8446-940E-F19F8D8EDD15}">
      <dsp:nvSpPr>
        <dsp:cNvPr id="0" name=""/>
        <dsp:cNvSpPr/>
      </dsp:nvSpPr>
      <dsp:spPr>
        <a:xfrm>
          <a:off x="0" y="940688"/>
          <a:ext cx="2254434" cy="2371680"/>
        </a:xfrm>
        <a:prstGeom prst="rect">
          <a:avLst/>
        </a:prstGeom>
        <a:noFill/>
        <a:ln w="9525" cap="flat" cmpd="sng" algn="ctr">
          <a:solidFill>
            <a:schemeClr val="bg1">
              <a:lumMod val="65000"/>
              <a:alpha val="9000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800" kern="1200" dirty="0"/>
            <a:t>o konflikt między interesem publicznym i prywatnym</a:t>
          </a:r>
        </a:p>
      </dsp:txBody>
      <dsp:txXfrm>
        <a:off x="0" y="940688"/>
        <a:ext cx="2254434" cy="2371680"/>
      </dsp:txXfrm>
    </dsp:sp>
    <dsp:sp modelId="{0D2EC804-CF05-6E4D-8A95-2887F330C7B7}">
      <dsp:nvSpPr>
        <dsp:cNvPr id="0" name=""/>
        <dsp:cNvSpPr/>
      </dsp:nvSpPr>
      <dsp:spPr>
        <a:xfrm>
          <a:off x="2570078" y="8838"/>
          <a:ext cx="2254434" cy="94424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000" kern="1200" dirty="0"/>
            <a:t>niepodejmowanie żadnych prac </a:t>
          </a:r>
          <a:br>
            <a:rPr lang="pl-PL" sz="2000" kern="1200" dirty="0"/>
          </a:br>
          <a:r>
            <a:rPr lang="pl-PL" sz="2000" kern="1200" dirty="0"/>
            <a:t>ani zajęć</a:t>
          </a:r>
        </a:p>
      </dsp:txBody>
      <dsp:txXfrm>
        <a:off x="2570078" y="8838"/>
        <a:ext cx="2254434" cy="944247"/>
      </dsp:txXfrm>
    </dsp:sp>
    <dsp:sp modelId="{A9B4D05B-C7C7-5A45-8135-D09DF7049900}">
      <dsp:nvSpPr>
        <dsp:cNvPr id="0" name=""/>
        <dsp:cNvSpPr/>
      </dsp:nvSpPr>
      <dsp:spPr>
        <a:xfrm>
          <a:off x="2567756" y="940688"/>
          <a:ext cx="2254434" cy="2371680"/>
        </a:xfrm>
        <a:prstGeom prst="rect">
          <a:avLst/>
        </a:prstGeom>
        <a:noFill/>
        <a:ln w="9525" cap="flat" cmpd="sng" algn="ctr">
          <a:solidFill>
            <a:schemeClr val="bg1">
              <a:lumMod val="65000"/>
              <a:alpha val="9000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800" kern="1200" dirty="0"/>
            <a:t>które kolidują z obowiązkami służbowymi</a:t>
          </a:r>
        </a:p>
      </dsp:txBody>
      <dsp:txXfrm>
        <a:off x="2567756" y="940688"/>
        <a:ext cx="2254434" cy="237168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D2EC804-CF05-6E4D-8A95-2887F330C7B7}">
      <dsp:nvSpPr>
        <dsp:cNvPr id="0" name=""/>
        <dsp:cNvSpPr/>
      </dsp:nvSpPr>
      <dsp:spPr>
        <a:xfrm>
          <a:off x="0" y="45902"/>
          <a:ext cx="2088232" cy="874635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000" kern="1200" dirty="0"/>
            <a:t>wykazywanie powściągliwości</a:t>
          </a:r>
        </a:p>
      </dsp:txBody>
      <dsp:txXfrm>
        <a:off x="0" y="45902"/>
        <a:ext cx="2088232" cy="874635"/>
      </dsp:txXfrm>
    </dsp:sp>
    <dsp:sp modelId="{A9B4D05B-C7C7-5A45-8135-D09DF7049900}">
      <dsp:nvSpPr>
        <dsp:cNvPr id="0" name=""/>
        <dsp:cNvSpPr/>
      </dsp:nvSpPr>
      <dsp:spPr>
        <a:xfrm>
          <a:off x="0" y="896768"/>
          <a:ext cx="2088232" cy="2415599"/>
        </a:xfrm>
        <a:prstGeom prst="rect">
          <a:avLst/>
        </a:prstGeom>
        <a:noFill/>
        <a:ln w="952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800" kern="1200" dirty="0"/>
            <a:t>w publicznym wypowiadaniu poglądów na temat pracy swojego urzędu</a:t>
          </a:r>
        </a:p>
      </dsp:txBody>
      <dsp:txXfrm>
        <a:off x="0" y="896768"/>
        <a:ext cx="2088232" cy="2415599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D2EC804-CF05-6E4D-8A95-2887F330C7B7}">
      <dsp:nvSpPr>
        <dsp:cNvPr id="0" name=""/>
        <dsp:cNvSpPr/>
      </dsp:nvSpPr>
      <dsp:spPr>
        <a:xfrm>
          <a:off x="0" y="0"/>
          <a:ext cx="2448272" cy="1180928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8016" tIns="73152" rIns="128016" bIns="73152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800" kern="1200" dirty="0"/>
            <a:t>właściwe zachowanie się i unikanie niepożądanych </a:t>
          </a:r>
          <a:r>
            <a:rPr lang="pl-PL" sz="1800" kern="1200" dirty="0" err="1"/>
            <a:t>zachowań</a:t>
          </a:r>
          <a:r>
            <a:rPr lang="pl-PL" sz="1800" kern="1200" dirty="0"/>
            <a:t>  </a:t>
          </a:r>
        </a:p>
      </dsp:txBody>
      <dsp:txXfrm>
        <a:off x="0" y="0"/>
        <a:ext cx="2448272" cy="1180928"/>
      </dsp:txXfrm>
    </dsp:sp>
    <dsp:sp modelId="{A9B4D05B-C7C7-5A45-8135-D09DF7049900}">
      <dsp:nvSpPr>
        <dsp:cNvPr id="0" name=""/>
        <dsp:cNvSpPr/>
      </dsp:nvSpPr>
      <dsp:spPr>
        <a:xfrm>
          <a:off x="0" y="1116368"/>
          <a:ext cx="2448272" cy="2196000"/>
        </a:xfrm>
        <a:prstGeom prst="rect">
          <a:avLst/>
        </a:prstGeom>
        <a:noFill/>
        <a:ln w="952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800" kern="1200" dirty="0"/>
            <a:t>poza pracą, mających negatywny wpływ na wizerunek państwa, służby cywilnej </a:t>
          </a:r>
          <a:br>
            <a:rPr lang="pl-PL" sz="1800" kern="1200" dirty="0"/>
          </a:br>
          <a:r>
            <a:rPr lang="pl-PL" sz="1800" kern="1200" dirty="0"/>
            <a:t>i urzędu</a:t>
          </a:r>
        </a:p>
      </dsp:txBody>
      <dsp:txXfrm>
        <a:off x="0" y="1116368"/>
        <a:ext cx="2448272" cy="2196000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EB016AB-0D07-FF47-A1A7-C2D8C4E50B71}">
      <dsp:nvSpPr>
        <dsp:cNvPr id="0" name=""/>
        <dsp:cNvSpPr/>
      </dsp:nvSpPr>
      <dsp:spPr>
        <a:xfrm>
          <a:off x="3928" y="0"/>
          <a:ext cx="3778802" cy="4345523"/>
        </a:xfrm>
        <a:prstGeom prst="roundRect">
          <a:avLst>
            <a:gd name="adj" fmla="val 10000"/>
          </a:avLst>
        </a:prstGeom>
        <a:noFill/>
        <a:ln w="3175">
          <a:solidFill>
            <a:schemeClr val="bg1">
              <a:lumMod val="65000"/>
            </a:schemeClr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3600" kern="1200" dirty="0"/>
            <a:t>Dodatkowe zatrudnienie</a:t>
          </a:r>
        </a:p>
      </dsp:txBody>
      <dsp:txXfrm>
        <a:off x="3928" y="0"/>
        <a:ext cx="3778802" cy="1303656"/>
      </dsp:txXfrm>
    </dsp:sp>
    <dsp:sp modelId="{E9B7249F-B60E-214B-8AE1-773428CD918F}">
      <dsp:nvSpPr>
        <dsp:cNvPr id="0" name=""/>
        <dsp:cNvSpPr/>
      </dsp:nvSpPr>
      <dsp:spPr>
        <a:xfrm>
          <a:off x="381808" y="1303869"/>
          <a:ext cx="3023042" cy="417206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/>
            <a:t>świadczenie pracy na podstawie</a:t>
          </a:r>
        </a:p>
      </dsp:txBody>
      <dsp:txXfrm>
        <a:off x="394028" y="1316089"/>
        <a:ext cx="2998602" cy="392766"/>
      </dsp:txXfrm>
    </dsp:sp>
    <dsp:sp modelId="{FECF3B2D-D37B-A54C-8A8E-25FBB599F5B7}">
      <dsp:nvSpPr>
        <dsp:cNvPr id="0" name=""/>
        <dsp:cNvSpPr/>
      </dsp:nvSpPr>
      <dsp:spPr>
        <a:xfrm>
          <a:off x="381808" y="1785260"/>
          <a:ext cx="3023042" cy="417206"/>
        </a:xfrm>
        <a:prstGeom prst="roundRect">
          <a:avLst>
            <a:gd name="adj" fmla="val 10000"/>
          </a:avLst>
        </a:prstGeom>
        <a:noFill/>
        <a:ln>
          <a:solidFill>
            <a:schemeClr val="accent1">
              <a:shade val="50000"/>
            </a:schemeClr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>
              <a:solidFill>
                <a:schemeClr val="tx1"/>
              </a:solidFill>
            </a:rPr>
            <a:t>umowy o pracę</a:t>
          </a:r>
        </a:p>
      </dsp:txBody>
      <dsp:txXfrm>
        <a:off x="394028" y="1797480"/>
        <a:ext cx="2998602" cy="392766"/>
      </dsp:txXfrm>
    </dsp:sp>
    <dsp:sp modelId="{7293D16C-2915-2742-A6F1-7543CD8E8ADD}">
      <dsp:nvSpPr>
        <dsp:cNvPr id="0" name=""/>
        <dsp:cNvSpPr/>
      </dsp:nvSpPr>
      <dsp:spPr>
        <a:xfrm>
          <a:off x="381808" y="2266652"/>
          <a:ext cx="3023042" cy="417206"/>
        </a:xfrm>
        <a:prstGeom prst="roundRect">
          <a:avLst>
            <a:gd name="adj" fmla="val 10000"/>
          </a:avLst>
        </a:prstGeom>
        <a:noFill/>
        <a:ln>
          <a:solidFill>
            <a:schemeClr val="accent1">
              <a:shade val="50000"/>
            </a:schemeClr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>
              <a:solidFill>
                <a:schemeClr val="tx1"/>
              </a:solidFill>
            </a:rPr>
            <a:t>spółdzielczej umowy o pracę</a:t>
          </a:r>
        </a:p>
      </dsp:txBody>
      <dsp:txXfrm>
        <a:off x="394028" y="2278872"/>
        <a:ext cx="2998602" cy="392766"/>
      </dsp:txXfrm>
    </dsp:sp>
    <dsp:sp modelId="{6E6ACC36-4B57-9A49-988C-92D20E2A9CE7}">
      <dsp:nvSpPr>
        <dsp:cNvPr id="0" name=""/>
        <dsp:cNvSpPr/>
      </dsp:nvSpPr>
      <dsp:spPr>
        <a:xfrm>
          <a:off x="381808" y="2748044"/>
          <a:ext cx="3023042" cy="417206"/>
        </a:xfrm>
        <a:prstGeom prst="roundRect">
          <a:avLst>
            <a:gd name="adj" fmla="val 10000"/>
          </a:avLst>
        </a:prstGeom>
        <a:noFill/>
        <a:ln>
          <a:solidFill>
            <a:schemeClr val="accent1">
              <a:shade val="50000"/>
            </a:schemeClr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>
              <a:solidFill>
                <a:schemeClr val="tx1"/>
              </a:solidFill>
            </a:rPr>
            <a:t>powołania</a:t>
          </a:r>
        </a:p>
      </dsp:txBody>
      <dsp:txXfrm>
        <a:off x="394028" y="2760264"/>
        <a:ext cx="2998602" cy="392766"/>
      </dsp:txXfrm>
    </dsp:sp>
    <dsp:sp modelId="{29E1D07F-4876-404F-B377-8A659ACE737C}">
      <dsp:nvSpPr>
        <dsp:cNvPr id="0" name=""/>
        <dsp:cNvSpPr/>
      </dsp:nvSpPr>
      <dsp:spPr>
        <a:xfrm>
          <a:off x="381808" y="3229436"/>
          <a:ext cx="3023042" cy="417206"/>
        </a:xfrm>
        <a:prstGeom prst="roundRect">
          <a:avLst>
            <a:gd name="adj" fmla="val 10000"/>
          </a:avLst>
        </a:prstGeom>
        <a:noFill/>
        <a:ln>
          <a:solidFill>
            <a:schemeClr val="accent1">
              <a:shade val="50000"/>
            </a:schemeClr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>
              <a:solidFill>
                <a:schemeClr val="tx1"/>
              </a:solidFill>
            </a:rPr>
            <a:t>mianowania</a:t>
          </a:r>
        </a:p>
      </dsp:txBody>
      <dsp:txXfrm>
        <a:off x="394028" y="3241656"/>
        <a:ext cx="2998602" cy="392766"/>
      </dsp:txXfrm>
    </dsp:sp>
    <dsp:sp modelId="{41FBF23B-C7DA-1D47-9E10-8A5C6D0F55EA}">
      <dsp:nvSpPr>
        <dsp:cNvPr id="0" name=""/>
        <dsp:cNvSpPr/>
      </dsp:nvSpPr>
      <dsp:spPr>
        <a:xfrm>
          <a:off x="381808" y="3710828"/>
          <a:ext cx="3023042" cy="417206"/>
        </a:xfrm>
        <a:prstGeom prst="roundRect">
          <a:avLst>
            <a:gd name="adj" fmla="val 10000"/>
          </a:avLst>
        </a:prstGeom>
        <a:noFill/>
        <a:ln>
          <a:solidFill>
            <a:schemeClr val="accent1">
              <a:shade val="50000"/>
            </a:schemeClr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>
              <a:solidFill>
                <a:schemeClr val="tx1"/>
              </a:solidFill>
            </a:rPr>
            <a:t>wyboru</a:t>
          </a:r>
        </a:p>
      </dsp:txBody>
      <dsp:txXfrm>
        <a:off x="394028" y="3723048"/>
        <a:ext cx="2998602" cy="392766"/>
      </dsp:txXfrm>
    </dsp:sp>
    <dsp:sp modelId="{A7982896-D06F-9842-9CD8-F5C2E4BF80B8}">
      <dsp:nvSpPr>
        <dsp:cNvPr id="0" name=""/>
        <dsp:cNvSpPr/>
      </dsp:nvSpPr>
      <dsp:spPr>
        <a:xfrm>
          <a:off x="4066141" y="0"/>
          <a:ext cx="3778802" cy="4345523"/>
        </a:xfrm>
        <a:prstGeom prst="roundRect">
          <a:avLst>
            <a:gd name="adj" fmla="val 10000"/>
          </a:avLst>
        </a:prstGeom>
        <a:noFill/>
        <a:ln w="3175">
          <a:solidFill>
            <a:schemeClr val="bg1">
              <a:lumMod val="65000"/>
            </a:schemeClr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3600" kern="1200" dirty="0"/>
            <a:t>Dodatkowe zarobkowanie</a:t>
          </a:r>
        </a:p>
      </dsp:txBody>
      <dsp:txXfrm>
        <a:off x="4066141" y="0"/>
        <a:ext cx="3778802" cy="1303656"/>
      </dsp:txXfrm>
    </dsp:sp>
    <dsp:sp modelId="{D95D2200-8E0A-5D48-9ED1-7E0241501A42}">
      <dsp:nvSpPr>
        <dsp:cNvPr id="0" name=""/>
        <dsp:cNvSpPr/>
      </dsp:nvSpPr>
      <dsp:spPr>
        <a:xfrm>
          <a:off x="4444021" y="1303762"/>
          <a:ext cx="3023042" cy="6330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/>
            <a:t>w formie</a:t>
          </a:r>
        </a:p>
      </dsp:txBody>
      <dsp:txXfrm>
        <a:off x="4462562" y="1322303"/>
        <a:ext cx="2985960" cy="595968"/>
      </dsp:txXfrm>
    </dsp:sp>
    <dsp:sp modelId="{744FA506-54C0-1B4C-80F6-6671A3A8A9A6}">
      <dsp:nvSpPr>
        <dsp:cNvPr id="0" name=""/>
        <dsp:cNvSpPr/>
      </dsp:nvSpPr>
      <dsp:spPr>
        <a:xfrm>
          <a:off x="4444021" y="2034205"/>
          <a:ext cx="3023042" cy="633050"/>
        </a:xfrm>
        <a:prstGeom prst="roundRect">
          <a:avLst>
            <a:gd name="adj" fmla="val 10000"/>
          </a:avLst>
        </a:prstGeom>
        <a:noFill/>
        <a:ln>
          <a:solidFill>
            <a:schemeClr val="accent1">
              <a:shade val="50000"/>
            </a:schemeClr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>
              <a:solidFill>
                <a:schemeClr val="tx1"/>
              </a:solidFill>
            </a:rPr>
            <a:t>umowy zlecenia</a:t>
          </a:r>
        </a:p>
      </dsp:txBody>
      <dsp:txXfrm>
        <a:off x="4462562" y="2052746"/>
        <a:ext cx="2985960" cy="595968"/>
      </dsp:txXfrm>
    </dsp:sp>
    <dsp:sp modelId="{DBA1D645-8291-4440-B28C-4F2119B07770}">
      <dsp:nvSpPr>
        <dsp:cNvPr id="0" name=""/>
        <dsp:cNvSpPr/>
      </dsp:nvSpPr>
      <dsp:spPr>
        <a:xfrm>
          <a:off x="4444021" y="2764648"/>
          <a:ext cx="3023042" cy="633050"/>
        </a:xfrm>
        <a:prstGeom prst="roundRect">
          <a:avLst>
            <a:gd name="adj" fmla="val 10000"/>
          </a:avLst>
        </a:prstGeom>
        <a:noFill/>
        <a:ln>
          <a:solidFill>
            <a:schemeClr val="accent1">
              <a:shade val="50000"/>
            </a:schemeClr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>
              <a:solidFill>
                <a:schemeClr val="tx1"/>
              </a:solidFill>
            </a:rPr>
            <a:t>umowy o dzieło</a:t>
          </a:r>
        </a:p>
      </dsp:txBody>
      <dsp:txXfrm>
        <a:off x="4462562" y="2783189"/>
        <a:ext cx="2985960" cy="595968"/>
      </dsp:txXfrm>
    </dsp:sp>
    <dsp:sp modelId="{7F861708-5816-334A-8440-7CC179EFF2A6}">
      <dsp:nvSpPr>
        <dsp:cNvPr id="0" name=""/>
        <dsp:cNvSpPr/>
      </dsp:nvSpPr>
      <dsp:spPr>
        <a:xfrm>
          <a:off x="4444021" y="3495090"/>
          <a:ext cx="3023042" cy="633050"/>
        </a:xfrm>
        <a:prstGeom prst="roundRect">
          <a:avLst>
            <a:gd name="adj" fmla="val 10000"/>
          </a:avLst>
        </a:prstGeom>
        <a:noFill/>
        <a:ln>
          <a:solidFill>
            <a:schemeClr val="accent1">
              <a:shade val="50000"/>
            </a:schemeClr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3180" tIns="32385" rIns="43180" bIns="3238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700" kern="1200" dirty="0">
              <a:solidFill>
                <a:schemeClr val="tx1"/>
              </a:solidFill>
            </a:rPr>
            <a:t> działalności gospodarczej</a:t>
          </a:r>
        </a:p>
      </dsp:txBody>
      <dsp:txXfrm>
        <a:off x="4462562" y="3513631"/>
        <a:ext cx="2985960" cy="595968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BC2E25-301F-CD4B-AD73-FF9CA5FD4674}">
      <dsp:nvSpPr>
        <dsp:cNvPr id="0" name=""/>
        <dsp:cNvSpPr/>
      </dsp:nvSpPr>
      <dsp:spPr>
        <a:xfrm>
          <a:off x="53208" y="0"/>
          <a:ext cx="3869550" cy="198045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400" b="1" kern="1200" dirty="0"/>
            <a:t>nieprzyjmowanie zapłaty za publiczne wystąpienia</a:t>
          </a:r>
          <a:endParaRPr lang="pl-PL" sz="2400" kern="1200" dirty="0"/>
        </a:p>
      </dsp:txBody>
      <dsp:txXfrm>
        <a:off x="53208" y="0"/>
        <a:ext cx="3869550" cy="1980451"/>
      </dsp:txXfrm>
    </dsp:sp>
    <dsp:sp modelId="{60BA0C47-E72E-8446-940E-F19F8D8EDD15}">
      <dsp:nvSpPr>
        <dsp:cNvPr id="0" name=""/>
        <dsp:cNvSpPr/>
      </dsp:nvSpPr>
      <dsp:spPr>
        <a:xfrm>
          <a:off x="0" y="1924278"/>
          <a:ext cx="3869550" cy="2324193"/>
        </a:xfrm>
        <a:prstGeom prst="rect">
          <a:avLst/>
        </a:prstGeom>
        <a:noFill/>
        <a:ln w="9525" cap="flat" cmpd="sng" algn="ctr"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400" kern="1200" dirty="0"/>
            <a:t>gdy </a:t>
          </a:r>
          <a:r>
            <a:rPr lang="pl-PL" sz="2400" kern="1200" dirty="0" smtClean="0"/>
            <a:t>mają </a:t>
          </a:r>
          <a:r>
            <a:rPr lang="pl-PL" sz="2400" kern="1200" dirty="0"/>
            <a:t>one związek </a:t>
          </a:r>
          <a:br>
            <a:rPr lang="pl-PL" sz="2400" kern="1200" dirty="0"/>
          </a:br>
          <a:r>
            <a:rPr lang="pl-PL" sz="2400" kern="1200" dirty="0"/>
            <a:t>z zajmowanym stanowiskiem</a:t>
          </a:r>
        </a:p>
      </dsp:txBody>
      <dsp:txXfrm>
        <a:off x="0" y="1924278"/>
        <a:ext cx="3869550" cy="2324193"/>
      </dsp:txXfrm>
    </dsp:sp>
    <dsp:sp modelId="{56E35574-E181-EF41-ADA4-7689F46D138E}">
      <dsp:nvSpPr>
        <dsp:cNvPr id="0" name=""/>
        <dsp:cNvSpPr/>
      </dsp:nvSpPr>
      <dsp:spPr>
        <a:xfrm>
          <a:off x="4411369" y="0"/>
          <a:ext cx="3869550" cy="198045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400" b="1" kern="1200" dirty="0"/>
            <a:t>nieprowadzenie </a:t>
          </a:r>
          <a:br>
            <a:rPr lang="pl-PL" sz="2400" b="1" kern="1200" dirty="0"/>
          </a:br>
          <a:r>
            <a:rPr lang="pl-PL" sz="2400" b="1" kern="1200" dirty="0"/>
            <a:t>szkoleń</a:t>
          </a:r>
          <a:endParaRPr lang="pl-PL" sz="2400" kern="1200" dirty="0"/>
        </a:p>
      </dsp:txBody>
      <dsp:txXfrm>
        <a:off x="4411369" y="0"/>
        <a:ext cx="3869550" cy="1980451"/>
      </dsp:txXfrm>
    </dsp:sp>
    <dsp:sp modelId="{5F34DB94-E346-0D4F-8A81-1A431336CB2E}">
      <dsp:nvSpPr>
        <dsp:cNvPr id="0" name=""/>
        <dsp:cNvSpPr/>
      </dsp:nvSpPr>
      <dsp:spPr>
        <a:xfrm>
          <a:off x="4407342" y="1924278"/>
          <a:ext cx="3869550" cy="2324193"/>
        </a:xfrm>
        <a:prstGeom prst="rect">
          <a:avLst/>
        </a:prstGeom>
        <a:noFill/>
        <a:ln w="9525" cap="flat" cmpd="sng" algn="ctr">
          <a:solidFill>
            <a:schemeClr val="accent1">
              <a:tint val="40000"/>
              <a:hueOff val="0"/>
              <a:satOff val="0"/>
              <a:lumOff val="0"/>
              <a:alpha val="7300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400" kern="1200" dirty="0"/>
            <a:t>jeżeli mogłoby to negatywnie wpłynąć na </a:t>
          </a:r>
          <a:r>
            <a:rPr lang="pl-PL" sz="2400" kern="1200" dirty="0" smtClean="0"/>
            <a:t>bezstronność </a:t>
          </a:r>
          <a:r>
            <a:rPr lang="pl-PL" sz="2400" kern="1200" dirty="0"/>
            <a:t>prowadzonych spraw</a:t>
          </a:r>
        </a:p>
      </dsp:txBody>
      <dsp:txXfrm>
        <a:off x="4407342" y="1924278"/>
        <a:ext cx="3869550" cy="2324193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BC2E25-301F-CD4B-AD73-FF9CA5FD4674}">
      <dsp:nvSpPr>
        <dsp:cNvPr id="0" name=""/>
        <dsp:cNvSpPr/>
      </dsp:nvSpPr>
      <dsp:spPr>
        <a:xfrm>
          <a:off x="23" y="8838"/>
          <a:ext cx="2254434" cy="94424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000" kern="1200" dirty="0"/>
            <a:t>niedopuszczanie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000" kern="1200" dirty="0"/>
            <a:t>do podejrzeń</a:t>
          </a:r>
        </a:p>
      </dsp:txBody>
      <dsp:txXfrm>
        <a:off x="23" y="8838"/>
        <a:ext cx="2254434" cy="944247"/>
      </dsp:txXfrm>
    </dsp:sp>
    <dsp:sp modelId="{60BA0C47-E72E-8446-940E-F19F8D8EDD15}">
      <dsp:nvSpPr>
        <dsp:cNvPr id="0" name=""/>
        <dsp:cNvSpPr/>
      </dsp:nvSpPr>
      <dsp:spPr>
        <a:xfrm>
          <a:off x="0" y="940688"/>
          <a:ext cx="2254434" cy="2371680"/>
        </a:xfrm>
        <a:prstGeom prst="rect">
          <a:avLst/>
        </a:prstGeom>
        <a:noFill/>
        <a:ln w="9525" cap="flat" cmpd="sng" algn="ctr">
          <a:solidFill>
            <a:schemeClr val="bg1">
              <a:lumMod val="65000"/>
              <a:alpha val="9000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800" kern="1200" dirty="0"/>
            <a:t>o konflikt między interesem publicznym i prywatnym</a:t>
          </a:r>
        </a:p>
      </dsp:txBody>
      <dsp:txXfrm>
        <a:off x="0" y="940688"/>
        <a:ext cx="2254434" cy="2371680"/>
      </dsp:txXfrm>
    </dsp:sp>
    <dsp:sp modelId="{0D2EC804-CF05-6E4D-8A95-2887F330C7B7}">
      <dsp:nvSpPr>
        <dsp:cNvPr id="0" name=""/>
        <dsp:cNvSpPr/>
      </dsp:nvSpPr>
      <dsp:spPr>
        <a:xfrm>
          <a:off x="2570078" y="8838"/>
          <a:ext cx="2254434" cy="94424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000" kern="1200" dirty="0"/>
            <a:t>niepodejmowanie żadnych prac </a:t>
          </a:r>
          <a:br>
            <a:rPr lang="pl-PL" sz="2000" kern="1200" dirty="0"/>
          </a:br>
          <a:r>
            <a:rPr lang="pl-PL" sz="2000" kern="1200" dirty="0"/>
            <a:t>ani zajęć</a:t>
          </a:r>
        </a:p>
      </dsp:txBody>
      <dsp:txXfrm>
        <a:off x="2570078" y="8838"/>
        <a:ext cx="2254434" cy="944247"/>
      </dsp:txXfrm>
    </dsp:sp>
    <dsp:sp modelId="{A9B4D05B-C7C7-5A45-8135-D09DF7049900}">
      <dsp:nvSpPr>
        <dsp:cNvPr id="0" name=""/>
        <dsp:cNvSpPr/>
      </dsp:nvSpPr>
      <dsp:spPr>
        <a:xfrm>
          <a:off x="2567756" y="940688"/>
          <a:ext cx="2254434" cy="2371680"/>
        </a:xfrm>
        <a:prstGeom prst="rect">
          <a:avLst/>
        </a:prstGeom>
        <a:noFill/>
        <a:ln w="9525" cap="flat" cmpd="sng" algn="ctr">
          <a:solidFill>
            <a:schemeClr val="bg1">
              <a:lumMod val="65000"/>
              <a:alpha val="9000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800" kern="1200" dirty="0"/>
            <a:t>które kolidują z obowiązkami służbowymi</a:t>
          </a:r>
        </a:p>
      </dsp:txBody>
      <dsp:txXfrm>
        <a:off x="2567756" y="940688"/>
        <a:ext cx="2254434" cy="2371680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D2EC804-CF05-6E4D-8A95-2887F330C7B7}">
      <dsp:nvSpPr>
        <dsp:cNvPr id="0" name=""/>
        <dsp:cNvSpPr/>
      </dsp:nvSpPr>
      <dsp:spPr>
        <a:xfrm>
          <a:off x="0" y="45902"/>
          <a:ext cx="2088232" cy="874635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000" kern="1200" dirty="0"/>
            <a:t>wykazywanie powściągliwości</a:t>
          </a:r>
        </a:p>
      </dsp:txBody>
      <dsp:txXfrm>
        <a:off x="0" y="45902"/>
        <a:ext cx="2088232" cy="874635"/>
      </dsp:txXfrm>
    </dsp:sp>
    <dsp:sp modelId="{A9B4D05B-C7C7-5A45-8135-D09DF7049900}">
      <dsp:nvSpPr>
        <dsp:cNvPr id="0" name=""/>
        <dsp:cNvSpPr/>
      </dsp:nvSpPr>
      <dsp:spPr>
        <a:xfrm>
          <a:off x="0" y="896768"/>
          <a:ext cx="2088232" cy="2415599"/>
        </a:xfrm>
        <a:prstGeom prst="rect">
          <a:avLst/>
        </a:prstGeom>
        <a:noFill/>
        <a:ln w="952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800" kern="1200" dirty="0"/>
            <a:t>w publicznym wypowiadaniu poglądów na temat pracy swojego urzędu</a:t>
          </a:r>
        </a:p>
      </dsp:txBody>
      <dsp:txXfrm>
        <a:off x="0" y="896768"/>
        <a:ext cx="2088232" cy="2415599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D2EC804-CF05-6E4D-8A95-2887F330C7B7}">
      <dsp:nvSpPr>
        <dsp:cNvPr id="0" name=""/>
        <dsp:cNvSpPr/>
      </dsp:nvSpPr>
      <dsp:spPr>
        <a:xfrm>
          <a:off x="0" y="0"/>
          <a:ext cx="2448272" cy="1180928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8016" tIns="73152" rIns="128016" bIns="73152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1800" kern="1200" dirty="0"/>
            <a:t>właściwe zachowanie się i unikanie niepożądanych  </a:t>
          </a:r>
          <a:r>
            <a:rPr lang="pl-PL" sz="1800" kern="1200" dirty="0" err="1"/>
            <a:t>zachowań</a:t>
          </a:r>
          <a:endParaRPr lang="pl-PL" sz="1800" kern="1200" dirty="0"/>
        </a:p>
      </dsp:txBody>
      <dsp:txXfrm>
        <a:off x="0" y="0"/>
        <a:ext cx="2448272" cy="1180928"/>
      </dsp:txXfrm>
    </dsp:sp>
    <dsp:sp modelId="{A9B4D05B-C7C7-5A45-8135-D09DF7049900}">
      <dsp:nvSpPr>
        <dsp:cNvPr id="0" name=""/>
        <dsp:cNvSpPr/>
      </dsp:nvSpPr>
      <dsp:spPr>
        <a:xfrm>
          <a:off x="0" y="1116368"/>
          <a:ext cx="2448272" cy="2196000"/>
        </a:xfrm>
        <a:prstGeom prst="rect">
          <a:avLst/>
        </a:prstGeom>
        <a:noFill/>
        <a:ln w="952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1800" kern="1200" dirty="0"/>
            <a:t>poza pracą, mających negatywny wpływ na wizerunek państwa, służby cywilnej </a:t>
          </a:r>
          <a:br>
            <a:rPr lang="pl-PL" sz="1800" kern="1200" dirty="0"/>
          </a:br>
          <a:r>
            <a:rPr lang="pl-PL" sz="1800" kern="1200" dirty="0"/>
            <a:t>i urzędu</a:t>
          </a:r>
        </a:p>
      </dsp:txBody>
      <dsp:txXfrm>
        <a:off x="0" y="1116368"/>
        <a:ext cx="2448272" cy="219600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lProcess2">
  <dgm:title val=""/>
  <dgm:desc val=""/>
  <dgm:catLst>
    <dgm:cat type="list" pri="10000"/>
    <dgm:cat type="relationship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h"/>
      <dgm:constr type="w" for="ch" forName="aSpace" refType="w" fact="0.075"/>
      <dgm:constr type="h" for="des" forName="aSpace2" refType="h" fact="0.1"/>
      <dgm:constr type="primFontSz" for="des" forName="textNode" op="equ"/>
      <dgm:constr type="primFontSz" for="des" forName="childNode" op="equ"/>
    </dgm:constrLst>
    <dgm:ruleLst/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ruleLst/>
        <dgm:layoutNode name="aNode" styleLbl="bgShp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/>
          <dgm:ruleLst/>
        </dgm:layoutNode>
        <dgm:layoutNode name="textNode" styleLbl="bgShp">
          <dgm:alg type="tx"/>
          <dgm:shape xmlns:r="http://schemas.openxmlformats.org/officeDocument/2006/relationships" type="rect" r:blip="" hideGeom="1">
            <dgm:adjLst>
              <dgm:adj idx="1" val="0.1"/>
            </dgm:adjLst>
          </dgm:shape>
          <dgm:presOf axis="self"/>
          <dgm:constrLst>
            <dgm:constr type="primFontSz" val="65"/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ruleLst/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childNodeForEach" axis="ch" ptType="node">
              <dgm:layoutNode name="childNode" styleLbl="node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desOrSelf" ptType="node"/>
                <dgm:constrLst>
                  <dgm:constr type="primFontSz" val="65"/>
                  <dgm:constr type="tMarg" refType="primFontSz" fact="0.15"/>
                  <dgm:constr type="bMarg" refType="primFontSz" fact="0.15"/>
                  <dgm:constr type="lMarg" refType="primFontSz" fact="0.2"/>
                  <dgm:constr type="rMarg" refType="primFontSz" fact="0.2"/>
                </dgm:constrLst>
                <dgm:ruleLst>
                  <dgm:rule type="primFontSz" val="5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3C7E9F0-E57A-4457-BB0A-F3332D72144F}" type="datetimeFigureOut">
              <a:rPr lang="pl-PL" smtClean="0"/>
              <a:pPr/>
              <a:t>19.07.2023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3250995-947C-4AE1-815D-E6DF7681EC96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728347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3250995-947C-4AE1-815D-E6DF7681EC96}" type="slidenum">
              <a:rPr lang="pl-PL" smtClean="0"/>
              <a:pPr/>
              <a:t>8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875505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3429001"/>
            <a:ext cx="7772400" cy="1368152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pl-PL"/>
              <a:t>Kliknij, aby edyt. styl wz. tyt.</a:t>
            </a:r>
            <a:endParaRPr lang="pl-PL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4899025"/>
            <a:ext cx="6400800" cy="1201688"/>
          </a:xfrm>
          <a:prstGeom prst="rect">
            <a:avLst/>
          </a:prstGeom>
        </p:spPr>
        <p:txBody>
          <a:bodyPr anchor="ctr"/>
          <a:lstStyle>
            <a:lvl1pPr marL="0" indent="0" algn="ct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/>
              <a:t>Kliknij, aby edytować styl wzorca podtytułu</a:t>
            </a:r>
            <a:endParaRPr lang="pl-PL" dirty="0"/>
          </a:p>
        </p:txBody>
      </p:sp>
      <p:pic>
        <p:nvPicPr>
          <p:cNvPr id="7" name="Picture 2" descr="D:\Broszura - konkurs SSC 2013\logo sc.pn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23586" y="692696"/>
            <a:ext cx="2134614" cy="201622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2880" userDrawn="1">
          <p15:clr>
            <a:srgbClr val="FBAE40"/>
          </p15:clr>
        </p15:guide>
        <p15:guide id="3" orient="horz" pos="2260" userDrawn="1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pl-PL"/>
              <a:t>Kliknij, aby edyt. styl wz. tyt.</a:t>
            </a:r>
            <a:endParaRPr lang="pl-PL" dirty="0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/>
              <a:t>Przeciągnij obraz na symbol zastępczy lub kliknij ikonę, aby go dodać</a:t>
            </a:r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85800" y="4005064"/>
            <a:ext cx="7772400" cy="1362075"/>
          </a:xfrm>
          <a:prstGeom prst="rect">
            <a:avLst/>
          </a:prstGeom>
        </p:spPr>
        <p:txBody>
          <a:bodyPr anchor="t">
            <a:normAutofit/>
          </a:bodyPr>
          <a:lstStyle>
            <a:lvl1pPr algn="l">
              <a:defRPr sz="3600" b="0" cap="none"/>
            </a:lvl1pPr>
          </a:lstStyle>
          <a:p>
            <a:r>
              <a:rPr lang="pl-PL"/>
              <a:t>Kliknij, aby edyt. styl wz. tyt.</a:t>
            </a:r>
            <a:endParaRPr lang="pl-PL" dirty="0"/>
          </a:p>
        </p:txBody>
      </p:sp>
    </p:spTree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2880" userDrawn="1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ytuł i punktow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11560" y="1340768"/>
            <a:ext cx="7920880" cy="478539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pl-PL" dirty="0"/>
          </a:p>
        </p:txBody>
      </p:sp>
      <p:sp>
        <p:nvSpPr>
          <p:cNvPr id="9" name="Symbol zastępczy tytułu 1"/>
          <p:cNvSpPr>
            <a:spLocks noGrp="1"/>
          </p:cNvSpPr>
          <p:nvPr>
            <p:ph type="title"/>
          </p:nvPr>
        </p:nvSpPr>
        <p:spPr>
          <a:xfrm>
            <a:off x="611560" y="365760"/>
            <a:ext cx="7920880" cy="7589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edyt. styl wz. tyt.</a:t>
            </a:r>
            <a:endParaRPr lang="pl-PL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ytuł i numerow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365760"/>
            <a:ext cx="7920880" cy="758984"/>
          </a:xfrm>
          <a:prstGeom prst="rect">
            <a:avLst/>
          </a:prstGeom>
        </p:spPr>
        <p:txBody>
          <a:bodyPr/>
          <a:lstStyle/>
          <a:p>
            <a:r>
              <a:rPr lang="pl-PL"/>
              <a:t>Kliknij, aby edyt. styl wz. tyt.</a:t>
            </a:r>
          </a:p>
        </p:txBody>
      </p:sp>
      <p:sp>
        <p:nvSpPr>
          <p:cNvPr id="4" name="Symbol zastępczy zawartości 2"/>
          <p:cNvSpPr>
            <a:spLocks noGrp="1"/>
          </p:cNvSpPr>
          <p:nvPr>
            <p:ph idx="1"/>
          </p:nvPr>
        </p:nvSpPr>
        <p:spPr>
          <a:xfrm>
            <a:off x="611560" y="1340768"/>
            <a:ext cx="7920880" cy="4785395"/>
          </a:xfrm>
          <a:prstGeom prst="rect">
            <a:avLst/>
          </a:prstGeom>
        </p:spPr>
        <p:txBody>
          <a:bodyPr/>
          <a:lstStyle>
            <a:lvl1pPr marL="514350" indent="-514350">
              <a:buFont typeface="+mj-lt"/>
              <a:buAutoNum type="arabicPeriod"/>
              <a:defRPr/>
            </a:lvl1pPr>
            <a:lvl2pPr marL="914400" indent="-457200">
              <a:buFont typeface="+mj-lt"/>
              <a:buAutoNum type="alphaLcPeriod"/>
              <a:defRPr/>
            </a:lvl2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</p:txBody>
      </p:sp>
    </p:spTree>
    <p:extLst>
      <p:ext uri="{BB962C8B-B14F-4D97-AF65-F5344CB8AC3E}">
        <p14:creationId xmlns:p14="http://schemas.microsoft.com/office/powerpoint/2010/main" val="6369857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ytuł i tre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365760"/>
            <a:ext cx="7920880" cy="758984"/>
          </a:xfrm>
          <a:prstGeom prst="rect">
            <a:avLst/>
          </a:prstGeom>
        </p:spPr>
        <p:txBody>
          <a:bodyPr/>
          <a:lstStyle/>
          <a:p>
            <a:r>
              <a:rPr lang="pl-PL"/>
              <a:t>Kliknij, aby edyt. styl wz. tyt.</a:t>
            </a:r>
          </a:p>
        </p:txBody>
      </p:sp>
      <p:sp>
        <p:nvSpPr>
          <p:cNvPr id="4" name="Symbol zastępczy zawartości 2"/>
          <p:cNvSpPr>
            <a:spLocks noGrp="1"/>
          </p:cNvSpPr>
          <p:nvPr>
            <p:ph idx="1"/>
          </p:nvPr>
        </p:nvSpPr>
        <p:spPr>
          <a:xfrm>
            <a:off x="611560" y="1340768"/>
            <a:ext cx="7920880" cy="4785395"/>
          </a:xfrm>
          <a:prstGeom prst="rect">
            <a:avLst/>
          </a:prstGeom>
        </p:spPr>
        <p:txBody>
          <a:bodyPr/>
          <a:lstStyle>
            <a:lvl1pPr marL="0" indent="0">
              <a:buFont typeface="+mj-lt"/>
              <a:buNone/>
              <a:defRPr/>
            </a:lvl1pPr>
            <a:lvl2pPr marL="914400" indent="-457200">
              <a:buFont typeface="+mj-lt"/>
              <a:buAutoNum type="alphaLcPeriod"/>
              <a:defRPr/>
            </a:lvl2pPr>
          </a:lstStyle>
          <a:p>
            <a:pPr lvl="0"/>
            <a:r>
              <a:rPr lang="pl-PL"/>
              <a:t>Kliknij, aby edytować style wzorca tekstu</a:t>
            </a:r>
          </a:p>
        </p:txBody>
      </p:sp>
    </p:spTree>
    <p:extLst>
      <p:ext uri="{BB962C8B-B14F-4D97-AF65-F5344CB8AC3E}">
        <p14:creationId xmlns:p14="http://schemas.microsoft.com/office/powerpoint/2010/main" val="7731149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365760"/>
            <a:ext cx="7920880" cy="758984"/>
          </a:xfrm>
          <a:prstGeom prst="rect">
            <a:avLst/>
          </a:prstGeom>
        </p:spPr>
        <p:txBody>
          <a:bodyPr/>
          <a:lstStyle/>
          <a:p>
            <a:r>
              <a:rPr lang="pl-PL"/>
              <a:t>Kliknij, aby edyt. styl wz. tyt.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611560" y="1354932"/>
            <a:ext cx="3884240" cy="4771232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354930"/>
            <a:ext cx="3884240" cy="477123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pl-PL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365760"/>
            <a:ext cx="7920880" cy="758984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pl-PL"/>
              <a:t>Kliknij, aby edyt. styl wz. tyt.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611560" y="1354931"/>
            <a:ext cx="3885828" cy="81994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611560" y="2174875"/>
            <a:ext cx="388582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pl-PL" dirty="0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5" y="1354931"/>
            <a:ext cx="3887415" cy="81994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388741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pl-PL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597877" y="365760"/>
            <a:ext cx="7934563" cy="758984"/>
          </a:xfrm>
          <a:prstGeom prst="rect">
            <a:avLst/>
          </a:prstGeom>
        </p:spPr>
        <p:txBody>
          <a:bodyPr/>
          <a:lstStyle/>
          <a:p>
            <a:r>
              <a:rPr lang="pl-PL"/>
              <a:t>Kliknij, aby edyt. styl wz. tyt.</a:t>
            </a:r>
            <a:endParaRPr lang="pl-PL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3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Obraz 6"/>
          <p:cNvPicPr>
            <a:picLocks noChangeAspect="1"/>
          </p:cNvPicPr>
          <p:nvPr userDrawn="1"/>
        </p:nvPicPr>
        <p:blipFill>
          <a:blip r:embed="rId1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92280" y="12363"/>
            <a:ext cx="2051720" cy="679120"/>
          </a:xfrm>
          <a:prstGeom prst="rect">
            <a:avLst/>
          </a:prstGeom>
        </p:spPr>
      </p:pic>
      <p:pic>
        <p:nvPicPr>
          <p:cNvPr id="6" name="Obraz 5" descr="Orzeł biały w koronie, po prawej od niego napis &quot;szef służby cywilnej&quot;, poniżej napisu biało-czerwony pasek" title="Logo szefa służby cywilnej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234651" y="-25936"/>
            <a:ext cx="1766977" cy="717419"/>
          </a:xfrm>
          <a:prstGeom prst="rect">
            <a:avLst/>
          </a:prstGeom>
        </p:spPr>
      </p:pic>
      <p:sp>
        <p:nvSpPr>
          <p:cNvPr id="10" name="Shape 121">
            <a:extLs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/>
          <p:nvPr userDrawn="1"/>
        </p:nvSpPr>
        <p:spPr>
          <a:xfrm>
            <a:off x="251520" y="4077072"/>
            <a:ext cx="144016" cy="2232248"/>
          </a:xfrm>
          <a:prstGeom prst="rect">
            <a:avLst/>
          </a:prstGeom>
          <a:blipFill>
            <a:blip r:embed="rId14"/>
            <a:srcRect/>
            <a:stretch>
              <a:fillRect/>
            </a:stretch>
          </a:blip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3600"/>
            </a:pPr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0" r:id="rId3"/>
    <p:sldLayoutId id="2147483658" r:id="rId4"/>
    <p:sldLayoutId id="2147483659" r:id="rId5"/>
    <p:sldLayoutId id="2147483652" r:id="rId6"/>
    <p:sldLayoutId id="2147483653" r:id="rId7"/>
    <p:sldLayoutId id="2147483654" r:id="rId8"/>
    <p:sldLayoutId id="2147483655" r:id="rId9"/>
    <p:sldLayoutId id="2147483657" r:id="rId10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3600" kern="1200">
          <a:solidFill>
            <a:schemeClr val="tx2"/>
          </a:solidFill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Wingdings" panose="05000000000000000000" pitchFamily="2" charset="2"/>
        <a:buChar char="§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Wingdings" panose="05000000000000000000" pitchFamily="2" charset="2"/>
        <a:buChar char="ü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2880" userDrawn="1">
          <p15:clr>
            <a:srgbClr val="F26B43"/>
          </p15:clr>
        </p15:guide>
        <p15:guide id="3" orient="horz" pos="79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8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8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19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9.xml"/><Relationship Id="rId3" Type="http://schemas.openxmlformats.org/officeDocument/2006/relationships/diagramLayout" Target="../diagrams/layout8.xml"/><Relationship Id="rId7" Type="http://schemas.openxmlformats.org/officeDocument/2006/relationships/diagramData" Target="../diagrams/data9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8.xml"/><Relationship Id="rId6" Type="http://schemas.microsoft.com/office/2007/relationships/diagramDrawing" Target="../diagrams/drawing8.xml"/><Relationship Id="rId11" Type="http://schemas.microsoft.com/office/2007/relationships/diagramDrawing" Target="../diagrams/drawing9.xml"/><Relationship Id="rId5" Type="http://schemas.openxmlformats.org/officeDocument/2006/relationships/diagramColors" Target="../diagrams/colors8.xml"/><Relationship Id="rId10" Type="http://schemas.openxmlformats.org/officeDocument/2006/relationships/diagramColors" Target="../diagrams/colors9.xml"/><Relationship Id="rId4" Type="http://schemas.openxmlformats.org/officeDocument/2006/relationships/diagramQuickStyle" Target="../diagrams/quickStyle8.xml"/><Relationship Id="rId9" Type="http://schemas.openxmlformats.org/officeDocument/2006/relationships/diagramQuickStyle" Target="../diagrams/quickStyle9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8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8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4.xml"/><Relationship Id="rId3" Type="http://schemas.openxmlformats.org/officeDocument/2006/relationships/diagramLayout" Target="../diagrams/layout3.xml"/><Relationship Id="rId7" Type="http://schemas.openxmlformats.org/officeDocument/2006/relationships/diagramData" Target="../diagrams/data4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8.xml"/><Relationship Id="rId6" Type="http://schemas.microsoft.com/office/2007/relationships/diagramDrawing" Target="../diagrams/drawing3.xml"/><Relationship Id="rId11" Type="http://schemas.microsoft.com/office/2007/relationships/diagramDrawing" Target="../diagrams/drawing4.xml"/><Relationship Id="rId5" Type="http://schemas.openxmlformats.org/officeDocument/2006/relationships/diagramColors" Target="../diagrams/colors3.xml"/><Relationship Id="rId10" Type="http://schemas.openxmlformats.org/officeDocument/2006/relationships/diagramColors" Target="../diagrams/colors4.xml"/><Relationship Id="rId4" Type="http://schemas.openxmlformats.org/officeDocument/2006/relationships/diagramQuickStyle" Target="../diagrams/quickStyle3.xml"/><Relationship Id="rId9" Type="http://schemas.openxmlformats.org/officeDocument/2006/relationships/diagramQuickStyle" Target="../diagrams/quickStyl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5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>
          <a:xfrm>
            <a:off x="683568" y="4077072"/>
            <a:ext cx="7772400" cy="930027"/>
          </a:xfrm>
        </p:spPr>
        <p:txBody>
          <a:bodyPr>
            <a:normAutofit fontScale="90000"/>
          </a:bodyPr>
          <a:lstStyle/>
          <a:p>
            <a:r>
              <a:rPr lang="pl-PL" sz="3200" dirty="0"/>
              <a:t>Dodatkowe zatrudnienie i zajęcia </a:t>
            </a:r>
            <a:r>
              <a:rPr lang="pl-PL" sz="3200" dirty="0" smtClean="0"/>
              <a:t>zarobkowe</a:t>
            </a:r>
            <a:r>
              <a:rPr lang="pl-PL" sz="3200" dirty="0"/>
              <a:t/>
            </a:r>
            <a:br>
              <a:rPr lang="pl-PL" sz="3200" dirty="0"/>
            </a:br>
            <a:r>
              <a:rPr lang="pl-PL" sz="3200" dirty="0"/>
              <a:t/>
            </a:r>
            <a:br>
              <a:rPr lang="pl-PL" sz="3200" dirty="0"/>
            </a:br>
            <a:endParaRPr lang="pl-PL" sz="3200" dirty="0"/>
          </a:p>
        </p:txBody>
      </p:sp>
    </p:spTree>
    <p:extLst>
      <p:ext uri="{BB962C8B-B14F-4D97-AF65-F5344CB8AC3E}">
        <p14:creationId xmlns:p14="http://schemas.microsoft.com/office/powerpoint/2010/main" val="45234866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Jakie ograniczenia?</a:t>
            </a:r>
            <a:endParaRPr lang="pl-PL" dirty="0"/>
          </a:p>
        </p:txBody>
      </p:sp>
      <p:sp>
        <p:nvSpPr>
          <p:cNvPr id="4" name="Zaokrąglony prostokąt 3"/>
          <p:cNvSpPr/>
          <p:nvPr/>
        </p:nvSpPr>
        <p:spPr>
          <a:xfrm>
            <a:off x="323528" y="980728"/>
            <a:ext cx="8568952" cy="648072"/>
          </a:xfrm>
          <a:prstGeom prst="round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/>
              <a:t>wynikające z ustawy o ograniczeniu prowadzenia działalności gospodarczej przez osoby pełniące funkcje publiczne</a:t>
            </a:r>
            <a:endParaRPr lang="pl-PL" dirty="0">
              <a:solidFill>
                <a:schemeClr val="bg1"/>
              </a:solidFill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611560" y="2492896"/>
            <a:ext cx="7920880" cy="36379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pl-PL" sz="1600" dirty="0" smtClean="0"/>
              <a:t>5) być </a:t>
            </a:r>
            <a:r>
              <a:rPr lang="pl-PL" sz="1600" dirty="0"/>
              <a:t>członkami zarządów fundacji prowadzących działalność </a:t>
            </a:r>
            <a:r>
              <a:rPr lang="pl-PL" sz="1600" dirty="0" smtClean="0"/>
              <a:t>gospodarczą</a:t>
            </a:r>
          </a:p>
          <a:p>
            <a:pPr algn="ctr">
              <a:lnSpc>
                <a:spcPct val="120000"/>
              </a:lnSpc>
            </a:pPr>
            <a:endParaRPr lang="pl-PL" sz="1600" dirty="0"/>
          </a:p>
          <a:p>
            <a:pPr algn="ctr">
              <a:lnSpc>
                <a:spcPct val="120000"/>
              </a:lnSpc>
            </a:pPr>
            <a:r>
              <a:rPr lang="pl-PL" sz="1600" dirty="0" smtClean="0"/>
              <a:t>6) posiadać </a:t>
            </a:r>
            <a:r>
              <a:rPr lang="pl-PL" sz="1600" dirty="0"/>
              <a:t>w spółkach prawa handlowego więcej niż 10 % akcji lub udziały przedstawiające więcej niż 10 % kapitału </a:t>
            </a:r>
            <a:r>
              <a:rPr lang="pl-PL" sz="1600" dirty="0" smtClean="0"/>
              <a:t>zakładowego </a:t>
            </a:r>
            <a:r>
              <a:rPr lang="pl-PL" sz="1600" dirty="0"/>
              <a:t>– w każdej z tych </a:t>
            </a:r>
            <a:r>
              <a:rPr lang="pl-PL" sz="1600" dirty="0" smtClean="0"/>
              <a:t>spółek</a:t>
            </a:r>
          </a:p>
          <a:p>
            <a:pPr algn="ctr">
              <a:lnSpc>
                <a:spcPct val="120000"/>
              </a:lnSpc>
            </a:pPr>
            <a:endParaRPr lang="pl-PL" sz="1600" dirty="0"/>
          </a:p>
          <a:p>
            <a:pPr algn="ctr">
              <a:lnSpc>
                <a:spcPct val="120000"/>
              </a:lnSpc>
            </a:pPr>
            <a:r>
              <a:rPr lang="pl-PL" sz="1600" smtClean="0"/>
              <a:t>7) </a:t>
            </a:r>
            <a:r>
              <a:rPr lang="pl-PL" sz="1600" dirty="0"/>
              <a:t>prowadzić działalności gospodarczej na własny rachunek lub wspólnie z innymi osobami, </a:t>
            </a:r>
            <a:r>
              <a:rPr lang="pl-PL" sz="1600" dirty="0" smtClean="0"/>
              <a:t/>
            </a:r>
            <a:br>
              <a:rPr lang="pl-PL" sz="1600" dirty="0" smtClean="0"/>
            </a:br>
            <a:r>
              <a:rPr lang="pl-PL" sz="1600" dirty="0" smtClean="0"/>
              <a:t>a także </a:t>
            </a:r>
            <a:r>
              <a:rPr lang="pl-PL" sz="1600" dirty="0"/>
              <a:t>zarządzać taką działalnością lub być przedstawicielem czy pełnomocnikiem </a:t>
            </a:r>
            <a:r>
              <a:rPr lang="pl-PL" sz="1600" dirty="0" smtClean="0"/>
              <a:t/>
            </a:r>
            <a:br>
              <a:rPr lang="pl-PL" sz="1600" dirty="0" smtClean="0"/>
            </a:br>
            <a:r>
              <a:rPr lang="pl-PL" sz="1600" dirty="0" smtClean="0"/>
              <a:t>w </a:t>
            </a:r>
            <a:r>
              <a:rPr lang="pl-PL" sz="1600" dirty="0"/>
              <a:t>prowadzeniu takiej działalności; nie dotyczy to działalności wytwórczej w rolnictwie </a:t>
            </a:r>
            <a:r>
              <a:rPr lang="pl-PL" sz="1600" dirty="0" smtClean="0"/>
              <a:t/>
            </a:r>
            <a:br>
              <a:rPr lang="pl-PL" sz="1600" dirty="0" smtClean="0"/>
            </a:br>
            <a:r>
              <a:rPr lang="pl-PL" sz="1600" dirty="0" smtClean="0"/>
              <a:t>w </a:t>
            </a:r>
            <a:r>
              <a:rPr lang="pl-PL" sz="1600" dirty="0"/>
              <a:t>zakresie produkcji roślinnej i zwierzęcej, w formie i zakresie gospodarstwa rodzinnego, </a:t>
            </a:r>
            <a:r>
              <a:rPr lang="pl-PL" sz="1600" dirty="0" smtClean="0"/>
              <a:t/>
            </a:r>
            <a:br>
              <a:rPr lang="pl-PL" sz="1600" dirty="0" smtClean="0"/>
            </a:br>
            <a:r>
              <a:rPr lang="pl-PL" sz="1600" dirty="0" smtClean="0"/>
              <a:t>a </a:t>
            </a:r>
            <a:r>
              <a:rPr lang="pl-PL" sz="1600" dirty="0"/>
              <a:t>także pełnienia funkcji członka zarządu na podstawie umowy o świadczenie usług zarządzania, o której mowa w art. 5 ust. 1 pkt 1 ustawy </a:t>
            </a:r>
            <a:r>
              <a:rPr lang="pl-PL" sz="1600" dirty="0" smtClean="0"/>
              <a:t>o </a:t>
            </a:r>
            <a:r>
              <a:rPr lang="pl-PL" sz="1600" dirty="0"/>
              <a:t>zasadach kształtowania wynagrodzeń osób kierujących niektórymi </a:t>
            </a:r>
            <a:r>
              <a:rPr lang="pl-PL" sz="1600" dirty="0" smtClean="0"/>
              <a:t>spółkami </a:t>
            </a:r>
            <a:endParaRPr lang="pl-PL" sz="1600" dirty="0"/>
          </a:p>
        </p:txBody>
      </p:sp>
      <p:sp>
        <p:nvSpPr>
          <p:cNvPr id="6" name="Zaokrąglony prostokąt 5"/>
          <p:cNvSpPr/>
          <p:nvPr/>
        </p:nvSpPr>
        <p:spPr>
          <a:xfrm>
            <a:off x="1212649" y="1916832"/>
            <a:ext cx="6718702" cy="360040"/>
          </a:xfrm>
          <a:prstGeom prst="round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 smtClean="0"/>
              <a:t>Nie mogą</a:t>
            </a:r>
            <a:endParaRPr lang="pl-PL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78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604717" y="473772"/>
            <a:ext cx="7920880" cy="758984"/>
          </a:xfrm>
        </p:spPr>
        <p:txBody>
          <a:bodyPr/>
          <a:lstStyle/>
          <a:p>
            <a:r>
              <a:rPr lang="pl-PL" dirty="0"/>
              <a:t>Dodatkowe zajęcia zarobkowe</a:t>
            </a:r>
          </a:p>
        </p:txBody>
      </p:sp>
      <p:sp>
        <p:nvSpPr>
          <p:cNvPr id="5" name="Zaokrąglony prostokąt 4"/>
          <p:cNvSpPr/>
          <p:nvPr/>
        </p:nvSpPr>
        <p:spPr>
          <a:xfrm>
            <a:off x="3046148" y="1340768"/>
            <a:ext cx="3038019" cy="72008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 dirty="0">
                <a:solidFill>
                  <a:schemeClr val="tx1"/>
                </a:solidFill>
              </a:rPr>
              <a:t>Ryzyko</a:t>
            </a:r>
          </a:p>
        </p:txBody>
      </p:sp>
      <p:sp>
        <p:nvSpPr>
          <p:cNvPr id="6" name="Strzałka w dół 5" title="Strzałka w dół"/>
          <p:cNvSpPr/>
          <p:nvPr/>
        </p:nvSpPr>
        <p:spPr>
          <a:xfrm>
            <a:off x="4067944" y="2276872"/>
            <a:ext cx="1080120" cy="504056"/>
          </a:xfrm>
          <a:prstGeom prst="down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7" name="Zaokrąglony prostokąt 6"/>
          <p:cNvSpPr/>
          <p:nvPr/>
        </p:nvSpPr>
        <p:spPr>
          <a:xfrm>
            <a:off x="755576" y="2796141"/>
            <a:ext cx="1800200" cy="172819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Wykonywanie prac dla obecnych lub potencjalnych klientów </a:t>
            </a:r>
            <a:r>
              <a:rPr lang="pl-PL" sz="1600" dirty="0">
                <a:solidFill>
                  <a:schemeClr val="tx1"/>
                </a:solidFill>
              </a:rPr>
              <a:t>(interesariuszy)</a:t>
            </a:r>
          </a:p>
        </p:txBody>
      </p:sp>
      <p:sp>
        <p:nvSpPr>
          <p:cNvPr id="8" name="Zaokrąglony prostokąt 7"/>
          <p:cNvSpPr/>
          <p:nvPr/>
        </p:nvSpPr>
        <p:spPr>
          <a:xfrm>
            <a:off x="2699792" y="2796141"/>
            <a:ext cx="1800200" cy="172819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Legalizacja</a:t>
            </a:r>
          </a:p>
          <a:p>
            <a:pPr algn="ctr"/>
            <a:r>
              <a:rPr lang="pl-PL" dirty="0">
                <a:solidFill>
                  <a:schemeClr val="tx1"/>
                </a:solidFill>
              </a:rPr>
              <a:t>nienależnych korzyści</a:t>
            </a:r>
          </a:p>
        </p:txBody>
      </p:sp>
      <p:sp>
        <p:nvSpPr>
          <p:cNvPr id="9" name="Zaokrąglony prostokąt 8"/>
          <p:cNvSpPr/>
          <p:nvPr/>
        </p:nvSpPr>
        <p:spPr>
          <a:xfrm>
            <a:off x="4644008" y="2797418"/>
            <a:ext cx="1800200" cy="172583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Nierzetelne wykonywanie obowiązków służbowych</a:t>
            </a:r>
          </a:p>
        </p:txBody>
      </p:sp>
      <p:sp>
        <p:nvSpPr>
          <p:cNvPr id="10" name="Zaokrąglony prostokąt 9"/>
          <p:cNvSpPr/>
          <p:nvPr/>
        </p:nvSpPr>
        <p:spPr>
          <a:xfrm>
            <a:off x="6588224" y="2796141"/>
            <a:ext cx="1800200" cy="172819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Utrata wizerunku służby cywilnej i urzędu</a:t>
            </a:r>
          </a:p>
        </p:txBody>
      </p:sp>
      <p:sp>
        <p:nvSpPr>
          <p:cNvPr id="11" name="Zaokrąglony prostokąt 10"/>
          <p:cNvSpPr/>
          <p:nvPr/>
        </p:nvSpPr>
        <p:spPr>
          <a:xfrm>
            <a:off x="1655676" y="4776359"/>
            <a:ext cx="1800200" cy="144016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Niegodne zachowywanie się poza urzędem</a:t>
            </a:r>
          </a:p>
        </p:txBody>
      </p:sp>
      <p:sp>
        <p:nvSpPr>
          <p:cNvPr id="12" name="Zaokrąglony prostokąt 11"/>
          <p:cNvSpPr/>
          <p:nvPr/>
        </p:nvSpPr>
        <p:spPr>
          <a:xfrm>
            <a:off x="3599892" y="4776359"/>
            <a:ext cx="1800200" cy="144016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Utrata zaufania do służby cywilnej</a:t>
            </a:r>
          </a:p>
        </p:txBody>
      </p:sp>
      <p:sp>
        <p:nvSpPr>
          <p:cNvPr id="13" name="Zaokrąglony prostokąt 12"/>
          <p:cNvSpPr/>
          <p:nvPr/>
        </p:nvSpPr>
        <p:spPr>
          <a:xfrm>
            <a:off x="5544108" y="4776359"/>
            <a:ext cx="1800200" cy="144016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Wykorzystanie „wiedzy </a:t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>
                <a:solidFill>
                  <a:schemeClr val="tx1"/>
                </a:solidFill>
              </a:rPr>
              <a:t>urzędu”</a:t>
            </a:r>
          </a:p>
        </p:txBody>
      </p:sp>
    </p:spTree>
    <p:extLst>
      <p:ext uri="{BB962C8B-B14F-4D97-AF65-F5344CB8AC3E}">
        <p14:creationId xmlns:p14="http://schemas.microsoft.com/office/powerpoint/2010/main" val="39277304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ytuł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/>
              <a:t>Odpowiedzialność </a:t>
            </a:r>
            <a:br>
              <a:rPr lang="pl-PL" dirty="0"/>
            </a:br>
            <a:r>
              <a:rPr lang="pl-PL" dirty="0"/>
              <a:t>za wykonywania czynności zarobkowych</a:t>
            </a:r>
          </a:p>
        </p:txBody>
      </p:sp>
      <p:sp>
        <p:nvSpPr>
          <p:cNvPr id="10" name="Zaokrąglony prostokąt 9"/>
          <p:cNvSpPr/>
          <p:nvPr/>
        </p:nvSpPr>
        <p:spPr>
          <a:xfrm>
            <a:off x="1115616" y="1916832"/>
            <a:ext cx="6984776" cy="864096"/>
          </a:xfrm>
          <a:prstGeom prst="roundRect">
            <a:avLst/>
          </a:prstGeom>
          <a:solidFill>
            <a:srgbClr val="4F81BD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bg1"/>
                </a:solidFill>
              </a:rPr>
              <a:t>Zakaz wykonywania czynności lub zajęć sprzecznych </a:t>
            </a:r>
          </a:p>
          <a:p>
            <a:pPr algn="ctr"/>
            <a:r>
              <a:rPr lang="pl-PL" dirty="0">
                <a:solidFill>
                  <a:schemeClr val="bg1"/>
                </a:solidFill>
              </a:rPr>
              <a:t>z obowiązkami wynikającymi z ustawy </a:t>
            </a:r>
            <a:br>
              <a:rPr lang="pl-PL" dirty="0">
                <a:solidFill>
                  <a:schemeClr val="bg1"/>
                </a:solidFill>
              </a:rPr>
            </a:br>
            <a:r>
              <a:rPr lang="pl-PL" dirty="0">
                <a:solidFill>
                  <a:schemeClr val="bg1"/>
                </a:solidFill>
              </a:rPr>
              <a:t>lub podważających zaufanie do służby cywilnej</a:t>
            </a:r>
          </a:p>
        </p:txBody>
      </p:sp>
      <p:sp>
        <p:nvSpPr>
          <p:cNvPr id="12" name="Strzałka w dół 11" title="Strzałka skierowana w dół"/>
          <p:cNvSpPr/>
          <p:nvPr/>
        </p:nvSpPr>
        <p:spPr>
          <a:xfrm>
            <a:off x="4067943" y="2861490"/>
            <a:ext cx="1080120" cy="725308"/>
          </a:xfrm>
          <a:prstGeom prst="downArrow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8" name="Zaokrąglony prostokąt 7"/>
          <p:cNvSpPr/>
          <p:nvPr/>
        </p:nvSpPr>
        <p:spPr>
          <a:xfrm>
            <a:off x="1979712" y="3789040"/>
            <a:ext cx="5184576" cy="776686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posiadanie zgody na dodatkowe zarobkowanie</a:t>
            </a:r>
          </a:p>
        </p:txBody>
      </p:sp>
      <p:sp>
        <p:nvSpPr>
          <p:cNvPr id="9" name="Zaokrąglony prostokąt 8"/>
          <p:cNvSpPr/>
          <p:nvPr/>
        </p:nvSpPr>
        <p:spPr>
          <a:xfrm>
            <a:off x="1439651" y="4460557"/>
            <a:ext cx="6336703" cy="64807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nie zwalnia z odpowiedzialności </a:t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>
                <a:solidFill>
                  <a:schemeClr val="tx1"/>
                </a:solidFill>
              </a:rPr>
              <a:t>za naruszenie przepisów i zasad etyki</a:t>
            </a:r>
          </a:p>
        </p:txBody>
      </p:sp>
      <p:sp>
        <p:nvSpPr>
          <p:cNvPr id="7" name="Zaokrąglony prostokąt 6"/>
          <p:cNvSpPr/>
          <p:nvPr/>
        </p:nvSpPr>
        <p:spPr>
          <a:xfrm>
            <a:off x="899592" y="3654687"/>
            <a:ext cx="7344815" cy="2485673"/>
          </a:xfrm>
          <a:prstGeom prst="round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square" anchor="b">
            <a:noAutofit/>
          </a:bodyPr>
          <a:lstStyle/>
          <a:p>
            <a:pPr algn="ctr">
              <a:spcAft>
                <a:spcPts val="0"/>
              </a:spcAft>
            </a:pPr>
            <a:r>
              <a:rPr lang="pl-PL" b="1" dirty="0">
                <a:latin typeface="Calibri" charset="0"/>
                <a:ea typeface="Calibri" charset="0"/>
                <a:cs typeface="Times New Roman" charset="0"/>
              </a:rPr>
              <a:t>Zawsze wymagana jest samodzielna ocena ryzyka </a:t>
            </a:r>
          </a:p>
          <a:p>
            <a:pPr algn="ctr">
              <a:spcAft>
                <a:spcPts val="0"/>
              </a:spcAft>
            </a:pPr>
            <a:r>
              <a:rPr lang="pl-PL" sz="1600" dirty="0">
                <a:latin typeface="Calibri" charset="0"/>
                <a:ea typeface="Calibri" charset="0"/>
                <a:cs typeface="Times New Roman" charset="0"/>
              </a:rPr>
              <a:t>(ew. konsultacja z przełożonym lub doradcą ds. etyki)</a:t>
            </a:r>
          </a:p>
        </p:txBody>
      </p:sp>
    </p:spTree>
    <p:extLst>
      <p:ext uri="{BB962C8B-B14F-4D97-AF65-F5344CB8AC3E}">
        <p14:creationId xmlns:p14="http://schemas.microsoft.com/office/powerpoint/2010/main" val="151513269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dirty="0"/>
              <a:t>Ćwiczenie (I)</a:t>
            </a:r>
          </a:p>
        </p:txBody>
      </p:sp>
      <p:sp>
        <p:nvSpPr>
          <p:cNvPr id="3" name="PoleTekstowe 2"/>
          <p:cNvSpPr txBox="1"/>
          <p:nvPr/>
        </p:nvSpPr>
        <p:spPr>
          <a:xfrm>
            <a:off x="597877" y="1532691"/>
            <a:ext cx="815058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u="sng" dirty="0" smtClean="0"/>
              <a:t>Czy dopuszczalne może być prowadzenie działalności? </a:t>
            </a:r>
            <a:endParaRPr lang="pl-PL" u="sng" dirty="0"/>
          </a:p>
          <a:p>
            <a:endParaRPr lang="pl-PL" u="sng" dirty="0"/>
          </a:p>
          <a:p>
            <a:endParaRPr lang="pl-PL" u="sng" dirty="0"/>
          </a:p>
          <a:p>
            <a:r>
              <a:rPr lang="pl-PL" dirty="0" smtClean="0"/>
              <a:t>Pracownik służby cywilnej jednego </a:t>
            </a:r>
            <a:r>
              <a:rPr lang="pl-PL" dirty="0"/>
              <a:t>z </a:t>
            </a:r>
            <a:r>
              <a:rPr lang="pl-PL" dirty="0" smtClean="0"/>
              <a:t>urzędów, </a:t>
            </a:r>
            <a:r>
              <a:rPr lang="pl-PL" dirty="0"/>
              <a:t>zatrudniony na stanowisku głównego specjalisty</a:t>
            </a:r>
            <a:br>
              <a:rPr lang="pl-PL" dirty="0"/>
            </a:br>
            <a:r>
              <a:rPr lang="pl-PL" dirty="0"/>
              <a:t>- w weekendy prowadzi zajęcia na studiach podyplomowych,</a:t>
            </a:r>
            <a:br>
              <a:rPr lang="pl-PL" dirty="0"/>
            </a:br>
            <a:r>
              <a:rPr lang="pl-PL" dirty="0"/>
              <a:t>- od czasu do czasu publikuje w prasie specjalistycznej</a:t>
            </a:r>
            <a:r>
              <a:rPr lang="pl-PL" dirty="0" smtClean="0"/>
              <a:t>.</a:t>
            </a:r>
            <a:r>
              <a:rPr lang="pl-PL" dirty="0"/>
              <a:t/>
            </a:r>
            <a:br>
              <a:rPr lang="pl-PL" dirty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68128140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dirty="0"/>
              <a:t>Ćwiczenie (I)</a:t>
            </a:r>
          </a:p>
        </p:txBody>
      </p:sp>
      <p:sp>
        <p:nvSpPr>
          <p:cNvPr id="3" name="PoleTekstowe 2"/>
          <p:cNvSpPr txBox="1"/>
          <p:nvPr/>
        </p:nvSpPr>
        <p:spPr>
          <a:xfrm>
            <a:off x="597877" y="1532691"/>
            <a:ext cx="8150587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u="sng" dirty="0" smtClean="0"/>
              <a:t>Czy dopuszczalne może być prowadzenie działalności? </a:t>
            </a:r>
            <a:endParaRPr lang="pl-PL" u="sng" dirty="0"/>
          </a:p>
          <a:p>
            <a:endParaRPr lang="pl-PL" u="sng" dirty="0" smtClean="0"/>
          </a:p>
          <a:p>
            <a:endParaRPr lang="pl-PL" u="sng" dirty="0"/>
          </a:p>
          <a:p>
            <a:r>
              <a:rPr lang="pl-PL" dirty="0" smtClean="0"/>
              <a:t>Naczelnik </a:t>
            </a:r>
            <a:r>
              <a:rPr lang="pl-PL" dirty="0"/>
              <a:t>wydziału jednego z ministerstw zwrócił się do dyrektora generalnego urzędu o zgodę na podjęcie działalności gospodarczej na własny rachunek i taką zgodę uzyskał</a:t>
            </a:r>
            <a:r>
              <a:rPr lang="pl-PL" dirty="0" smtClean="0"/>
              <a:t>.</a:t>
            </a:r>
            <a:r>
              <a:rPr lang="pl-PL" dirty="0"/>
              <a:t/>
            </a:r>
            <a:br>
              <a:rPr lang="pl-PL" dirty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70676341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dirty="0"/>
              <a:t>Ćwiczenie (I)</a:t>
            </a:r>
          </a:p>
        </p:txBody>
      </p:sp>
      <p:sp>
        <p:nvSpPr>
          <p:cNvPr id="3" name="PoleTekstowe 2"/>
          <p:cNvSpPr txBox="1"/>
          <p:nvPr/>
        </p:nvSpPr>
        <p:spPr>
          <a:xfrm>
            <a:off x="597877" y="1532691"/>
            <a:ext cx="8150587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u="sng" dirty="0" smtClean="0"/>
              <a:t>Czy dopuszczalne może być prowadzenie działalności? </a:t>
            </a:r>
            <a:endParaRPr lang="pl-PL" u="sng" dirty="0"/>
          </a:p>
          <a:p>
            <a:endParaRPr lang="pl-PL" u="sng" dirty="0"/>
          </a:p>
          <a:p>
            <a:endParaRPr lang="pl-PL" u="sng" dirty="0"/>
          </a:p>
          <a:p>
            <a:r>
              <a:rPr lang="pl-PL" dirty="0" smtClean="0"/>
              <a:t>Pracownik służby cywilnej jednego </a:t>
            </a:r>
            <a:r>
              <a:rPr lang="pl-PL" dirty="0"/>
              <a:t>z urzędów wykonuje </a:t>
            </a:r>
            <a:r>
              <a:rPr lang="pl-PL" dirty="0" smtClean="0"/>
              <a:t>prace </a:t>
            </a:r>
            <a:r>
              <a:rPr lang="pl-PL" dirty="0"/>
              <a:t>projektowe na umowę zlecenia, stroną jednej z umów jest przedstawiciel kierownictwa </a:t>
            </a:r>
            <a:r>
              <a:rPr lang="pl-PL" dirty="0" smtClean="0"/>
              <a:t>wykonawcy </a:t>
            </a:r>
            <a:r>
              <a:rPr lang="pl-PL" dirty="0"/>
              <a:t>usługi dla urzędu, </a:t>
            </a:r>
            <a:r>
              <a:rPr lang="pl-PL" dirty="0" smtClean="0"/>
              <a:t>który wygrał </a:t>
            </a:r>
            <a:r>
              <a:rPr lang="pl-PL" dirty="0"/>
              <a:t>przetarg publiczny. </a:t>
            </a:r>
            <a:br>
              <a:rPr lang="pl-PL" dirty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84068115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>
          <a:xfrm>
            <a:off x="683568" y="3933056"/>
            <a:ext cx="7772400" cy="1362075"/>
          </a:xfrm>
        </p:spPr>
        <p:txBody>
          <a:bodyPr>
            <a:noAutofit/>
          </a:bodyPr>
          <a:lstStyle/>
          <a:p>
            <a:r>
              <a:rPr lang="pl-PL" sz="2800" dirty="0"/>
              <a:t>Dodatkowe zajęcia i aktywność pozazawodowa</a:t>
            </a:r>
            <a:br>
              <a:rPr lang="pl-PL" sz="2800" dirty="0"/>
            </a:br>
            <a:r>
              <a:rPr lang="pl-PL" sz="2800" dirty="0"/>
              <a:t>Pozazawodowa aktywność niezarobkowa </a:t>
            </a:r>
            <a:br>
              <a:rPr lang="pl-PL" sz="2800" dirty="0"/>
            </a:br>
            <a:r>
              <a:rPr lang="pl-PL" sz="2800" dirty="0"/>
              <a:t>w praktyce </a:t>
            </a:r>
          </a:p>
        </p:txBody>
      </p:sp>
    </p:spTree>
    <p:extLst>
      <p:ext uri="{BB962C8B-B14F-4D97-AF65-F5344CB8AC3E}">
        <p14:creationId xmlns:p14="http://schemas.microsoft.com/office/powerpoint/2010/main" val="61569539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dirty="0"/>
              <a:t>Z zasad służby cywilnej</a:t>
            </a:r>
          </a:p>
        </p:txBody>
      </p:sp>
      <p:graphicFrame>
        <p:nvGraphicFramePr>
          <p:cNvPr id="2" name="Diagram 1" title="Diagram: zasada bezinteresowności"/>
          <p:cNvGraphicFramePr/>
          <p:nvPr>
            <p:extLst>
              <p:ext uri="{D42A27DB-BD31-4B8C-83A1-F6EECF244321}">
                <p14:modId xmlns:p14="http://schemas.microsoft.com/office/powerpoint/2010/main" val="647280623"/>
              </p:ext>
            </p:extLst>
          </p:nvPr>
        </p:nvGraphicFramePr>
        <p:xfrm>
          <a:off x="395536" y="2276872"/>
          <a:ext cx="8280920" cy="424847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Zaokrąglony prostokąt 2"/>
          <p:cNvSpPr/>
          <p:nvPr/>
        </p:nvSpPr>
        <p:spPr>
          <a:xfrm>
            <a:off x="1079612" y="1628800"/>
            <a:ext cx="7272808" cy="43204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Zasada bezinteresowności</a:t>
            </a:r>
          </a:p>
        </p:txBody>
      </p:sp>
    </p:spTree>
    <p:extLst>
      <p:ext uri="{BB962C8B-B14F-4D97-AF65-F5344CB8AC3E}">
        <p14:creationId xmlns:p14="http://schemas.microsoft.com/office/powerpoint/2010/main" val="165222879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title"/>
          </p:nvPr>
        </p:nvSpPr>
        <p:spPr>
          <a:xfrm>
            <a:off x="640722" y="652838"/>
            <a:ext cx="7934563" cy="758984"/>
          </a:xfrm>
        </p:spPr>
        <p:txBody>
          <a:bodyPr>
            <a:normAutofit/>
          </a:bodyPr>
          <a:lstStyle/>
          <a:p>
            <a:r>
              <a:rPr lang="pl-PL" dirty="0"/>
              <a:t>Z zasad etyki korpusu służby cywilnej</a:t>
            </a:r>
          </a:p>
        </p:txBody>
      </p:sp>
      <p:graphicFrame>
        <p:nvGraphicFramePr>
          <p:cNvPr id="2" name="Diagram 1" title="Diagram: zasada bezstronności"/>
          <p:cNvGraphicFramePr/>
          <p:nvPr>
            <p:extLst>
              <p:ext uri="{D42A27DB-BD31-4B8C-83A1-F6EECF244321}">
                <p14:modId xmlns:p14="http://schemas.microsoft.com/office/powerpoint/2010/main" val="3328632638"/>
              </p:ext>
            </p:extLst>
          </p:nvPr>
        </p:nvGraphicFramePr>
        <p:xfrm>
          <a:off x="2195736" y="2204864"/>
          <a:ext cx="4824536" cy="331236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Zaokrąglony prostokąt 2"/>
          <p:cNvSpPr/>
          <p:nvPr/>
        </p:nvSpPr>
        <p:spPr>
          <a:xfrm>
            <a:off x="2609782" y="1592319"/>
            <a:ext cx="3996444" cy="43204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>
                <a:solidFill>
                  <a:schemeClr val="tx1"/>
                </a:solidFill>
              </a:rPr>
              <a:t>Zasada bezstronności</a:t>
            </a:r>
            <a:endParaRPr lang="pl-P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680682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title"/>
          </p:nvPr>
        </p:nvSpPr>
        <p:spPr>
          <a:xfrm>
            <a:off x="604718" y="744725"/>
            <a:ext cx="7934563" cy="758984"/>
          </a:xfrm>
        </p:spPr>
        <p:txBody>
          <a:bodyPr>
            <a:normAutofit/>
          </a:bodyPr>
          <a:lstStyle/>
          <a:p>
            <a:r>
              <a:rPr lang="pl-PL" dirty="0"/>
              <a:t>Z zasad etyki korpusu służby cywilnej</a:t>
            </a:r>
          </a:p>
        </p:txBody>
      </p:sp>
      <p:graphicFrame>
        <p:nvGraphicFramePr>
          <p:cNvPr id="9" name="Diagram 8" title="Diagram: zasada lojalności"/>
          <p:cNvGraphicFramePr/>
          <p:nvPr>
            <p:extLst>
              <p:ext uri="{D42A27DB-BD31-4B8C-83A1-F6EECF244321}">
                <p14:modId xmlns:p14="http://schemas.microsoft.com/office/powerpoint/2010/main" val="803540155"/>
              </p:ext>
            </p:extLst>
          </p:nvPr>
        </p:nvGraphicFramePr>
        <p:xfrm>
          <a:off x="5502098" y="2360000"/>
          <a:ext cx="2088232" cy="331236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0" name="Zaokrąglony prostokąt 9"/>
          <p:cNvSpPr/>
          <p:nvPr/>
        </p:nvSpPr>
        <p:spPr>
          <a:xfrm>
            <a:off x="5220072" y="1732761"/>
            <a:ext cx="2592288" cy="43204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>
                <a:solidFill>
                  <a:schemeClr val="tx1"/>
                </a:solidFill>
              </a:rPr>
              <a:t>Zasada lojalności</a:t>
            </a:r>
            <a:endParaRPr lang="pl-PL" dirty="0">
              <a:solidFill>
                <a:schemeClr val="tx1"/>
              </a:solidFill>
            </a:endParaRPr>
          </a:p>
        </p:txBody>
      </p:sp>
      <p:graphicFrame>
        <p:nvGraphicFramePr>
          <p:cNvPr id="7" name="Diagram 6" title="Diagram: zasada godnego zachowania"/>
          <p:cNvGraphicFramePr/>
          <p:nvPr>
            <p:extLst>
              <p:ext uri="{D42A27DB-BD31-4B8C-83A1-F6EECF244321}">
                <p14:modId xmlns:p14="http://schemas.microsoft.com/office/powerpoint/2010/main" val="791001225"/>
              </p:ext>
            </p:extLst>
          </p:nvPr>
        </p:nvGraphicFramePr>
        <p:xfrm>
          <a:off x="1835696" y="2322774"/>
          <a:ext cx="2448272" cy="331236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8" name="Zaokrąglony prostokąt 7"/>
          <p:cNvSpPr/>
          <p:nvPr/>
        </p:nvSpPr>
        <p:spPr>
          <a:xfrm>
            <a:off x="1547664" y="1710229"/>
            <a:ext cx="3024336" cy="43204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Zasada </a:t>
            </a:r>
            <a:r>
              <a:rPr lang="pl-PL">
                <a:solidFill>
                  <a:schemeClr val="tx1"/>
                </a:solidFill>
              </a:rPr>
              <a:t>godnego zachowania </a:t>
            </a:r>
            <a:endParaRPr lang="pl-P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83760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dirty="0"/>
              <a:t>Z zasad służby cywilnej</a:t>
            </a:r>
          </a:p>
        </p:txBody>
      </p:sp>
      <p:graphicFrame>
        <p:nvGraphicFramePr>
          <p:cNvPr id="2" name="Diagram 1" title="Diagram: zasada bezinteresowności"/>
          <p:cNvGraphicFramePr/>
          <p:nvPr>
            <p:extLst>
              <p:ext uri="{D42A27DB-BD31-4B8C-83A1-F6EECF244321}">
                <p14:modId xmlns:p14="http://schemas.microsoft.com/office/powerpoint/2010/main" val="3163782585"/>
              </p:ext>
            </p:extLst>
          </p:nvPr>
        </p:nvGraphicFramePr>
        <p:xfrm>
          <a:off x="395536" y="1844824"/>
          <a:ext cx="8568952" cy="468052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Zaokrąglony prostokąt 2"/>
          <p:cNvSpPr/>
          <p:nvPr/>
        </p:nvSpPr>
        <p:spPr>
          <a:xfrm>
            <a:off x="1079612" y="1628800"/>
            <a:ext cx="7272808" cy="43204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Zasada bezinteresowności</a:t>
            </a:r>
          </a:p>
        </p:txBody>
      </p:sp>
    </p:spTree>
    <p:extLst>
      <p:ext uri="{BB962C8B-B14F-4D97-AF65-F5344CB8AC3E}">
        <p14:creationId xmlns:p14="http://schemas.microsoft.com/office/powerpoint/2010/main" val="55889111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ytuł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Dodatkowe zajęcia</a:t>
            </a:r>
          </a:p>
        </p:txBody>
      </p:sp>
      <p:sp>
        <p:nvSpPr>
          <p:cNvPr id="5" name="Zaokrąglony prostokąt 4"/>
          <p:cNvSpPr/>
          <p:nvPr/>
        </p:nvSpPr>
        <p:spPr>
          <a:xfrm>
            <a:off x="3046148" y="1340768"/>
            <a:ext cx="3038019" cy="72008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b="1">
                <a:solidFill>
                  <a:schemeClr val="tx1"/>
                </a:solidFill>
              </a:rPr>
              <a:t>Czynniki ryzyka</a:t>
            </a:r>
            <a:endParaRPr lang="pl-PL" b="1" dirty="0">
              <a:solidFill>
                <a:schemeClr val="tx1"/>
              </a:solidFill>
            </a:endParaRPr>
          </a:p>
        </p:txBody>
      </p:sp>
      <p:sp>
        <p:nvSpPr>
          <p:cNvPr id="6" name="Strzałka w dół 5" title="Strzałka skierowana w dół"/>
          <p:cNvSpPr/>
          <p:nvPr/>
        </p:nvSpPr>
        <p:spPr>
          <a:xfrm>
            <a:off x="4067944" y="2276872"/>
            <a:ext cx="1080120" cy="504056"/>
          </a:xfrm>
          <a:prstGeom prst="down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7" name="Zaokrąglony prostokąt 6"/>
          <p:cNvSpPr/>
          <p:nvPr/>
        </p:nvSpPr>
        <p:spPr>
          <a:xfrm>
            <a:off x="755576" y="2996952"/>
            <a:ext cx="1800200" cy="1512166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Konflikt interesów</a:t>
            </a:r>
          </a:p>
        </p:txBody>
      </p:sp>
      <p:sp>
        <p:nvSpPr>
          <p:cNvPr id="8" name="Zaokrąglony prostokąt 7"/>
          <p:cNvSpPr/>
          <p:nvPr/>
        </p:nvSpPr>
        <p:spPr>
          <a:xfrm>
            <a:off x="2699792" y="2996952"/>
            <a:ext cx="1800200" cy="151216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Legalizacja</a:t>
            </a:r>
          </a:p>
          <a:p>
            <a:pPr algn="ctr"/>
            <a:r>
              <a:rPr lang="pl-PL" dirty="0">
                <a:solidFill>
                  <a:schemeClr val="tx1"/>
                </a:solidFill>
              </a:rPr>
              <a:t>nienależnych korzyści</a:t>
            </a:r>
          </a:p>
        </p:txBody>
      </p:sp>
      <p:sp>
        <p:nvSpPr>
          <p:cNvPr id="9" name="Zaokrąglony prostokąt 8"/>
          <p:cNvSpPr/>
          <p:nvPr/>
        </p:nvSpPr>
        <p:spPr>
          <a:xfrm>
            <a:off x="4644008" y="2998230"/>
            <a:ext cx="1800200" cy="151010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Ryzyko </a:t>
            </a:r>
            <a:r>
              <a:rPr lang="pl-PL" dirty="0" smtClean="0">
                <a:solidFill>
                  <a:schemeClr val="tx1"/>
                </a:solidFill>
              </a:rPr>
              <a:t>nierzetelnego </a:t>
            </a:r>
            <a:r>
              <a:rPr lang="pl-PL" dirty="0">
                <a:solidFill>
                  <a:schemeClr val="tx1"/>
                </a:solidFill>
              </a:rPr>
              <a:t>wykonywania obowiązków służbowych</a:t>
            </a:r>
          </a:p>
        </p:txBody>
      </p:sp>
      <p:sp>
        <p:nvSpPr>
          <p:cNvPr id="10" name="Zaokrąglony prostokąt 9"/>
          <p:cNvSpPr/>
          <p:nvPr/>
        </p:nvSpPr>
        <p:spPr>
          <a:xfrm>
            <a:off x="6588224" y="2996952"/>
            <a:ext cx="1800200" cy="151216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Wizerunek służby cywilnej i urzędu</a:t>
            </a:r>
          </a:p>
        </p:txBody>
      </p:sp>
      <p:sp>
        <p:nvSpPr>
          <p:cNvPr id="11" name="Zaokrąglony prostokąt 10"/>
          <p:cNvSpPr/>
          <p:nvPr/>
        </p:nvSpPr>
        <p:spPr>
          <a:xfrm>
            <a:off x="1655676" y="4977170"/>
            <a:ext cx="1800200" cy="126014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Godne zachowywanie się poza urzędem</a:t>
            </a:r>
          </a:p>
        </p:txBody>
      </p:sp>
      <p:sp>
        <p:nvSpPr>
          <p:cNvPr id="12" name="Zaokrąglony prostokąt 11"/>
          <p:cNvSpPr/>
          <p:nvPr/>
        </p:nvSpPr>
        <p:spPr>
          <a:xfrm>
            <a:off x="3599892" y="4977170"/>
            <a:ext cx="1800200" cy="126014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Zaufanie do </a:t>
            </a:r>
            <a:r>
              <a:rPr lang="pl-PL">
                <a:solidFill>
                  <a:schemeClr val="tx1"/>
                </a:solidFill>
              </a:rPr>
              <a:t>służby cywilnej</a:t>
            </a:r>
            <a:endParaRPr lang="pl-PL" dirty="0">
              <a:solidFill>
                <a:schemeClr val="tx1"/>
              </a:solidFill>
            </a:endParaRPr>
          </a:p>
        </p:txBody>
      </p:sp>
      <p:sp>
        <p:nvSpPr>
          <p:cNvPr id="13" name="Zaokrąglony prostokąt 12"/>
          <p:cNvSpPr/>
          <p:nvPr/>
        </p:nvSpPr>
        <p:spPr>
          <a:xfrm>
            <a:off x="5544108" y="4977170"/>
            <a:ext cx="1800200" cy="126014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Wykorzystanie wiedzy </a:t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>
                <a:solidFill>
                  <a:schemeClr val="tx1"/>
                </a:solidFill>
              </a:rPr>
              <a:t>i doświadczenia służbowego</a:t>
            </a:r>
          </a:p>
        </p:txBody>
      </p:sp>
    </p:spTree>
    <p:extLst>
      <p:ext uri="{BB962C8B-B14F-4D97-AF65-F5344CB8AC3E}">
        <p14:creationId xmlns:p14="http://schemas.microsoft.com/office/powerpoint/2010/main" val="137010016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647564" y="629261"/>
            <a:ext cx="7920880" cy="758984"/>
          </a:xfrm>
        </p:spPr>
        <p:txBody>
          <a:bodyPr/>
          <a:lstStyle/>
          <a:p>
            <a:r>
              <a:rPr lang="pl-PL" dirty="0"/>
              <a:t>Zakres zakazu wykonywania czynności</a:t>
            </a:r>
          </a:p>
        </p:txBody>
      </p:sp>
      <p:sp>
        <p:nvSpPr>
          <p:cNvPr id="5" name="Zaokrąglony prostokąt 4"/>
          <p:cNvSpPr/>
          <p:nvPr/>
        </p:nvSpPr>
        <p:spPr>
          <a:xfrm>
            <a:off x="785754" y="1743507"/>
            <a:ext cx="7488831" cy="1941602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Członek korpusu </a:t>
            </a:r>
            <a:r>
              <a:rPr lang="pl-PL">
                <a:solidFill>
                  <a:schemeClr val="tx1"/>
                </a:solidFill>
              </a:rPr>
              <a:t>służby cywilnej</a:t>
            </a:r>
            <a:endParaRPr lang="pl-PL" dirty="0">
              <a:solidFill>
                <a:schemeClr val="tx1"/>
              </a:solidFill>
            </a:endParaRPr>
          </a:p>
        </p:txBody>
      </p:sp>
      <p:sp>
        <p:nvSpPr>
          <p:cNvPr id="6" name="Zaokrąglony prostokąt 5"/>
          <p:cNvSpPr/>
          <p:nvPr/>
        </p:nvSpPr>
        <p:spPr>
          <a:xfrm>
            <a:off x="4932040" y="2285484"/>
            <a:ext cx="3168352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Urzędnik służby cywilnej</a:t>
            </a:r>
          </a:p>
        </p:txBody>
      </p:sp>
      <p:sp>
        <p:nvSpPr>
          <p:cNvPr id="10" name="Zaokrąglony prostokąt 9"/>
          <p:cNvSpPr/>
          <p:nvPr/>
        </p:nvSpPr>
        <p:spPr>
          <a:xfrm>
            <a:off x="1361817" y="4877772"/>
            <a:ext cx="6336703" cy="121552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Zakaz wykonywania czynności lub zajęć sprzecznych </a:t>
            </a:r>
          </a:p>
          <a:p>
            <a:pPr algn="ctr"/>
            <a:r>
              <a:rPr lang="pl-PL" dirty="0">
                <a:solidFill>
                  <a:schemeClr val="tx1"/>
                </a:solidFill>
              </a:rPr>
              <a:t>z obowiązkami wynikającymi z ustawy </a:t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>
                <a:solidFill>
                  <a:schemeClr val="tx1"/>
                </a:solidFill>
              </a:rPr>
              <a:t>lub podważających zaufanie do służby cywilnej</a:t>
            </a:r>
          </a:p>
        </p:txBody>
      </p:sp>
      <p:sp>
        <p:nvSpPr>
          <p:cNvPr id="11" name="Zaokrąglony prostokąt 10"/>
          <p:cNvSpPr/>
          <p:nvPr/>
        </p:nvSpPr>
        <p:spPr>
          <a:xfrm>
            <a:off x="1043608" y="2285484"/>
            <a:ext cx="3168352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Pracownik służby cywilnej</a:t>
            </a:r>
          </a:p>
        </p:txBody>
      </p:sp>
      <p:sp>
        <p:nvSpPr>
          <p:cNvPr id="12" name="Strzałka w dół 11" title="Strzałka skierowana w dół"/>
          <p:cNvSpPr/>
          <p:nvPr/>
        </p:nvSpPr>
        <p:spPr>
          <a:xfrm>
            <a:off x="4067944" y="3797202"/>
            <a:ext cx="1080120" cy="725308"/>
          </a:xfrm>
          <a:prstGeom prst="downArrow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8" name="Zaokrąglony prostokąt 7"/>
          <p:cNvSpPr/>
          <p:nvPr/>
        </p:nvSpPr>
        <p:spPr>
          <a:xfrm>
            <a:off x="2843808" y="2973641"/>
            <a:ext cx="3384376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 smtClean="0">
                <a:solidFill>
                  <a:schemeClr val="tx1"/>
                </a:solidFill>
              </a:rPr>
              <a:t>Osoba </a:t>
            </a:r>
            <a:r>
              <a:rPr lang="pl-PL" dirty="0">
                <a:solidFill>
                  <a:schemeClr val="tx1"/>
                </a:solidFill>
              </a:rPr>
              <a:t>zajmujące wyższe </a:t>
            </a:r>
            <a:r>
              <a:rPr lang="pl-PL" dirty="0" smtClean="0">
                <a:solidFill>
                  <a:schemeClr val="tx1"/>
                </a:solidFill>
              </a:rPr>
              <a:t>stanowiskowo w służbie cywilnej</a:t>
            </a:r>
            <a:endParaRPr lang="pl-P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165068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611560" y="615007"/>
            <a:ext cx="7920880" cy="758984"/>
          </a:xfrm>
        </p:spPr>
        <p:txBody>
          <a:bodyPr>
            <a:normAutofit/>
          </a:bodyPr>
          <a:lstStyle/>
          <a:p>
            <a:r>
              <a:rPr lang="pl-PL" dirty="0"/>
              <a:t>Przykłady aktywności poza pracą</a:t>
            </a:r>
          </a:p>
        </p:txBody>
      </p:sp>
      <p:sp>
        <p:nvSpPr>
          <p:cNvPr id="2" name="Zaokrąglony prostokąt 1"/>
          <p:cNvSpPr/>
          <p:nvPr/>
        </p:nvSpPr>
        <p:spPr>
          <a:xfrm>
            <a:off x="1583668" y="5396264"/>
            <a:ext cx="5976664" cy="715089"/>
          </a:xfrm>
          <a:prstGeom prst="round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r>
              <a:rPr lang="pl-PL" dirty="0">
                <a:latin typeface="Calibri" charset="0"/>
                <a:ea typeface="Calibri" charset="0"/>
                <a:cs typeface="Times New Roman" charset="0"/>
              </a:rPr>
              <a:t>samodzielna oceny ryzyka </a:t>
            </a:r>
          </a:p>
          <a:p>
            <a:pPr algn="ctr">
              <a:spcAft>
                <a:spcPts val="0"/>
              </a:spcAft>
            </a:pPr>
            <a:r>
              <a:rPr lang="pl-PL" dirty="0">
                <a:latin typeface="Calibri" charset="0"/>
                <a:ea typeface="Calibri" charset="0"/>
                <a:cs typeface="Times New Roman" charset="0"/>
              </a:rPr>
              <a:t>i ew. konsultacja z przełożonym lub doradcą </a:t>
            </a:r>
            <a:r>
              <a:rPr lang="pl-PL" dirty="0" smtClean="0">
                <a:latin typeface="Calibri" charset="0"/>
                <a:ea typeface="Calibri" charset="0"/>
                <a:cs typeface="Times New Roman" charset="0"/>
              </a:rPr>
              <a:t>ds. etyki </a:t>
            </a:r>
            <a:endParaRPr lang="pl-PL" dirty="0">
              <a:latin typeface="Calibri" charset="0"/>
              <a:ea typeface="Calibri" charset="0"/>
              <a:cs typeface="Times New Roman" charset="0"/>
            </a:endParaRPr>
          </a:p>
        </p:txBody>
      </p:sp>
      <p:sp>
        <p:nvSpPr>
          <p:cNvPr id="4" name="Zaokrąglony prostokąt 3"/>
          <p:cNvSpPr/>
          <p:nvPr/>
        </p:nvSpPr>
        <p:spPr>
          <a:xfrm>
            <a:off x="1639800" y="1546504"/>
            <a:ext cx="2339571" cy="408623"/>
          </a:xfrm>
          <a:prstGeom prst="roundRect">
            <a:avLst/>
          </a:prstGeom>
          <a:ln>
            <a:solidFill>
              <a:srgbClr val="0070C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pl-PL" dirty="0">
                <a:latin typeface="Calibri" charset="0"/>
                <a:ea typeface="Calibri" charset="0"/>
                <a:cs typeface="Times New Roman" charset="0"/>
              </a:rPr>
              <a:t>Aktywność społeczna</a:t>
            </a:r>
            <a:endParaRPr lang="pl-PL" dirty="0"/>
          </a:p>
        </p:txBody>
      </p:sp>
      <p:sp>
        <p:nvSpPr>
          <p:cNvPr id="7" name="Zaokrąglony prostokąt 6"/>
          <p:cNvSpPr/>
          <p:nvPr/>
        </p:nvSpPr>
        <p:spPr>
          <a:xfrm>
            <a:off x="4954611" y="1546504"/>
            <a:ext cx="2339571" cy="408623"/>
          </a:xfrm>
          <a:prstGeom prst="roundRect">
            <a:avLst/>
          </a:prstGeom>
          <a:ln>
            <a:solidFill>
              <a:srgbClr val="0070C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pl-PL" dirty="0">
                <a:latin typeface="Calibri" charset="0"/>
                <a:ea typeface="Calibri" charset="0"/>
                <a:cs typeface="Times New Roman" charset="0"/>
              </a:rPr>
              <a:t>Aktywność sportowa </a:t>
            </a:r>
            <a:endParaRPr lang="pl-PL" dirty="0"/>
          </a:p>
        </p:txBody>
      </p:sp>
      <p:sp>
        <p:nvSpPr>
          <p:cNvPr id="13" name="Zaokrąglony prostokąt 12"/>
          <p:cNvSpPr/>
          <p:nvPr/>
        </p:nvSpPr>
        <p:spPr>
          <a:xfrm>
            <a:off x="475751" y="3377839"/>
            <a:ext cx="2376264" cy="5040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/>
              <a:t>Zasada </a:t>
            </a:r>
            <a:r>
              <a:rPr lang="pl-PL"/>
              <a:t>godnego zachowania </a:t>
            </a:r>
          </a:p>
        </p:txBody>
      </p:sp>
      <p:sp>
        <p:nvSpPr>
          <p:cNvPr id="14" name="Zaokrąglony prostokąt 13"/>
          <p:cNvSpPr/>
          <p:nvPr/>
        </p:nvSpPr>
        <p:spPr>
          <a:xfrm>
            <a:off x="3455431" y="3377839"/>
            <a:ext cx="2376264" cy="5040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/>
              <a:t>Zasada neutralności </a:t>
            </a:r>
            <a:endParaRPr lang="pl-PL" dirty="0"/>
          </a:p>
        </p:txBody>
      </p:sp>
      <p:sp>
        <p:nvSpPr>
          <p:cNvPr id="15" name="Zaokrąglony prostokąt 14"/>
          <p:cNvSpPr/>
          <p:nvPr/>
        </p:nvSpPr>
        <p:spPr>
          <a:xfrm>
            <a:off x="1907704" y="4247119"/>
            <a:ext cx="2376264" cy="5040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/>
              <a:t>Zasada bezstronności</a:t>
            </a:r>
            <a:endParaRPr lang="pl-PL" dirty="0"/>
          </a:p>
        </p:txBody>
      </p:sp>
      <p:sp>
        <p:nvSpPr>
          <p:cNvPr id="16" name="Zaokrąglony prostokąt 15"/>
          <p:cNvSpPr/>
          <p:nvPr/>
        </p:nvSpPr>
        <p:spPr>
          <a:xfrm>
            <a:off x="4896036" y="4247119"/>
            <a:ext cx="2376264" cy="5040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/>
              <a:t>Zasada bezinteresowności</a:t>
            </a:r>
          </a:p>
        </p:txBody>
      </p:sp>
      <p:sp>
        <p:nvSpPr>
          <p:cNvPr id="17" name="Zaokrąglony prostokąt 16"/>
          <p:cNvSpPr/>
          <p:nvPr/>
        </p:nvSpPr>
        <p:spPr>
          <a:xfrm>
            <a:off x="6444208" y="3377839"/>
            <a:ext cx="2376264" cy="5040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/>
              <a:t>Zasada lojalności</a:t>
            </a:r>
          </a:p>
        </p:txBody>
      </p:sp>
      <p:sp>
        <p:nvSpPr>
          <p:cNvPr id="18" name="Strzałka w dół 17" title="Strzałka skierowana w dół"/>
          <p:cNvSpPr/>
          <p:nvPr/>
        </p:nvSpPr>
        <p:spPr>
          <a:xfrm>
            <a:off x="3165109" y="2129376"/>
            <a:ext cx="2448272" cy="57954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3152432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Ćwiczenie (</a:t>
            </a:r>
            <a:r>
              <a:rPr lang="pl-PL" dirty="0" smtClean="0"/>
              <a:t>II)</a:t>
            </a:r>
            <a:endParaRPr lang="pl-PL" dirty="0"/>
          </a:p>
        </p:txBody>
      </p:sp>
      <p:sp>
        <p:nvSpPr>
          <p:cNvPr id="4" name="Prostokąt 3"/>
          <p:cNvSpPr/>
          <p:nvPr/>
        </p:nvSpPr>
        <p:spPr>
          <a:xfrm>
            <a:off x="1043608" y="1628800"/>
            <a:ext cx="72008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spcAft>
                <a:spcPts val="0"/>
              </a:spcAft>
            </a:pPr>
            <a:r>
              <a:rPr lang="pl-PL" dirty="0"/>
              <a:t>Pracownicy służby cywilnej zatrudnieni w urzędzie skarbowym angażują się w prowadzenie lekcji w szkole wyższej na temat podatków. </a:t>
            </a:r>
            <a:endParaRPr lang="pl-PL" dirty="0">
              <a:latin typeface="Calibri" charset="0"/>
              <a:ea typeface="Calibri" charset="0"/>
              <a:cs typeface="Times New Roman" charset="0"/>
            </a:endParaRPr>
          </a:p>
          <a:p>
            <a:pPr marL="342900" lvl="0" indent="-342900">
              <a:spcAft>
                <a:spcPts val="0"/>
              </a:spcAft>
              <a:buFont typeface="+mj-lt"/>
              <a:buAutoNum type="arabicPeriod"/>
            </a:pPr>
            <a:endParaRPr lang="pl-PL" dirty="0">
              <a:latin typeface="Calibri" charset="0"/>
              <a:ea typeface="Calibri" charset="0"/>
              <a:cs typeface="Times New Roman" charset="0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1043608" y="4990844"/>
            <a:ext cx="72008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pl-PL" sz="2400" b="1" dirty="0">
                <a:solidFill>
                  <a:srgbClr val="376092"/>
                </a:solidFill>
              </a:rPr>
              <a:t>Czy takie zachowania mogą być akceptowane?</a:t>
            </a:r>
          </a:p>
          <a:p>
            <a:pPr algn="ctr"/>
            <a:r>
              <a:rPr lang="pl-PL" sz="2400" b="1" dirty="0">
                <a:solidFill>
                  <a:srgbClr val="376092"/>
                </a:solidFill>
              </a:rPr>
              <a:t>Jak właściwie powinien postąpić pracownik? </a:t>
            </a:r>
          </a:p>
        </p:txBody>
      </p:sp>
    </p:spTree>
    <p:extLst>
      <p:ext uri="{BB962C8B-B14F-4D97-AF65-F5344CB8AC3E}">
        <p14:creationId xmlns:p14="http://schemas.microsoft.com/office/powerpoint/2010/main" val="72661862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Ćwiczenie (</a:t>
            </a:r>
            <a:r>
              <a:rPr lang="pl-PL" dirty="0" smtClean="0"/>
              <a:t>II)</a:t>
            </a:r>
            <a:endParaRPr lang="pl-PL" dirty="0"/>
          </a:p>
        </p:txBody>
      </p:sp>
      <p:sp>
        <p:nvSpPr>
          <p:cNvPr id="4" name="Prostokąt 3"/>
          <p:cNvSpPr/>
          <p:nvPr/>
        </p:nvSpPr>
        <p:spPr>
          <a:xfrm>
            <a:off x="1043608" y="1628800"/>
            <a:ext cx="72008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spcAft>
                <a:spcPts val="0"/>
              </a:spcAft>
            </a:pPr>
            <a:r>
              <a:rPr lang="pl-PL" dirty="0"/>
              <a:t>Pracownica służby cywilnej wykonuje działalność na rzecz stowarzyszenia nieodpłatnie, na zasadzie wolontariatu. </a:t>
            </a:r>
          </a:p>
          <a:p>
            <a:pPr marL="342900" lvl="0" indent="-342900">
              <a:spcAft>
                <a:spcPts val="0"/>
              </a:spcAft>
              <a:buFont typeface="+mj-lt"/>
              <a:buAutoNum type="arabicPeriod"/>
            </a:pPr>
            <a:endParaRPr lang="pl-PL" dirty="0"/>
          </a:p>
        </p:txBody>
      </p:sp>
      <p:sp>
        <p:nvSpPr>
          <p:cNvPr id="5" name="Prostokąt 4"/>
          <p:cNvSpPr/>
          <p:nvPr/>
        </p:nvSpPr>
        <p:spPr>
          <a:xfrm>
            <a:off x="1043608" y="4990844"/>
            <a:ext cx="72008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pl-PL" sz="2400" b="1" dirty="0">
                <a:solidFill>
                  <a:srgbClr val="376092"/>
                </a:solidFill>
              </a:rPr>
              <a:t>Czy takie zachowania mogą być akceptowane?</a:t>
            </a:r>
          </a:p>
          <a:p>
            <a:pPr algn="ctr"/>
            <a:r>
              <a:rPr lang="pl-PL" sz="2400" b="1" dirty="0">
                <a:solidFill>
                  <a:srgbClr val="376092"/>
                </a:solidFill>
              </a:rPr>
              <a:t>Jak właściwie powinien postąpić pracownik? </a:t>
            </a:r>
          </a:p>
        </p:txBody>
      </p:sp>
    </p:spTree>
    <p:extLst>
      <p:ext uri="{BB962C8B-B14F-4D97-AF65-F5344CB8AC3E}">
        <p14:creationId xmlns:p14="http://schemas.microsoft.com/office/powerpoint/2010/main" val="168714630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Ćwiczenie (</a:t>
            </a:r>
            <a:r>
              <a:rPr lang="pl-PL" dirty="0" smtClean="0"/>
              <a:t>II)</a:t>
            </a:r>
            <a:endParaRPr lang="pl-PL" dirty="0"/>
          </a:p>
        </p:txBody>
      </p:sp>
      <p:sp>
        <p:nvSpPr>
          <p:cNvPr id="4" name="Prostokąt 3"/>
          <p:cNvSpPr/>
          <p:nvPr/>
        </p:nvSpPr>
        <p:spPr>
          <a:xfrm>
            <a:off x="1043608" y="1628800"/>
            <a:ext cx="720080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pl-PL" dirty="0"/>
              <a:t>Pracownik służby cywilnej zatrudniony w Ministerstwie Finansów działa w fundacji związanej z lobbowaniem za ulgami dla tzw. </a:t>
            </a:r>
            <a:r>
              <a:rPr lang="pl-PL" dirty="0" err="1"/>
              <a:t>frankowiczów</a:t>
            </a:r>
            <a:r>
              <a:rPr lang="pl-PL" dirty="0"/>
              <a:t>. </a:t>
            </a:r>
            <a:endParaRPr lang="pl-PL" dirty="0" smtClean="0"/>
          </a:p>
          <a:p>
            <a:pPr lvl="0"/>
            <a:r>
              <a:rPr lang="pl-PL" dirty="0" smtClean="0"/>
              <a:t>Sam </a:t>
            </a:r>
            <a:r>
              <a:rPr lang="pl-PL" dirty="0"/>
              <a:t>ma wysoki kredyt na zakup mieszkania we frankach. </a:t>
            </a:r>
            <a:endParaRPr lang="pl-PL" dirty="0" smtClean="0"/>
          </a:p>
          <a:p>
            <a:pPr lvl="0"/>
            <a:r>
              <a:rPr lang="pl-PL" dirty="0" smtClean="0"/>
              <a:t>Aktywnie </a:t>
            </a:r>
            <a:r>
              <a:rPr lang="pl-PL" dirty="0"/>
              <a:t>uczestniczy w akcjach protestacyjnych.</a:t>
            </a:r>
          </a:p>
        </p:txBody>
      </p:sp>
      <p:sp>
        <p:nvSpPr>
          <p:cNvPr id="5" name="Prostokąt 4"/>
          <p:cNvSpPr/>
          <p:nvPr/>
        </p:nvSpPr>
        <p:spPr>
          <a:xfrm>
            <a:off x="1043608" y="4990844"/>
            <a:ext cx="72008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pl-PL" sz="2400" b="1" dirty="0">
                <a:solidFill>
                  <a:srgbClr val="376092"/>
                </a:solidFill>
              </a:rPr>
              <a:t>Czy takie zachowania mogą być akceptowane?</a:t>
            </a:r>
          </a:p>
          <a:p>
            <a:pPr algn="ctr"/>
            <a:r>
              <a:rPr lang="pl-PL" sz="2400" b="1" dirty="0">
                <a:solidFill>
                  <a:srgbClr val="376092"/>
                </a:solidFill>
              </a:rPr>
              <a:t>Jak właściwie powinien postąpić pracownik? </a:t>
            </a:r>
          </a:p>
        </p:txBody>
      </p:sp>
    </p:spTree>
    <p:extLst>
      <p:ext uri="{BB962C8B-B14F-4D97-AF65-F5344CB8AC3E}">
        <p14:creationId xmlns:p14="http://schemas.microsoft.com/office/powerpoint/2010/main" val="4938731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title"/>
          </p:nvPr>
        </p:nvSpPr>
        <p:spPr>
          <a:xfrm>
            <a:off x="755576" y="743087"/>
            <a:ext cx="7934563" cy="758984"/>
          </a:xfrm>
        </p:spPr>
        <p:txBody>
          <a:bodyPr>
            <a:normAutofit/>
          </a:bodyPr>
          <a:lstStyle/>
          <a:p>
            <a:r>
              <a:rPr lang="pl-PL" dirty="0"/>
              <a:t>Z zasad etyki korpusu służby cywilnej</a:t>
            </a:r>
          </a:p>
        </p:txBody>
      </p:sp>
      <p:graphicFrame>
        <p:nvGraphicFramePr>
          <p:cNvPr id="2" name="Diagram 1" title="Diagram: zasada bezstronnosci"/>
          <p:cNvGraphicFramePr/>
          <p:nvPr>
            <p:extLst>
              <p:ext uri="{D42A27DB-BD31-4B8C-83A1-F6EECF244321}">
                <p14:modId xmlns:p14="http://schemas.microsoft.com/office/powerpoint/2010/main" val="3676392431"/>
              </p:ext>
            </p:extLst>
          </p:nvPr>
        </p:nvGraphicFramePr>
        <p:xfrm>
          <a:off x="2195736" y="2204864"/>
          <a:ext cx="4824536" cy="331236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Zaokrąglony prostokąt 2"/>
          <p:cNvSpPr/>
          <p:nvPr/>
        </p:nvSpPr>
        <p:spPr>
          <a:xfrm>
            <a:off x="2609782" y="1592319"/>
            <a:ext cx="3996444" cy="43204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>
                <a:solidFill>
                  <a:schemeClr val="tx1"/>
                </a:solidFill>
              </a:rPr>
              <a:t>Zasada bezstronności</a:t>
            </a:r>
            <a:endParaRPr lang="pl-P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5650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title"/>
          </p:nvPr>
        </p:nvSpPr>
        <p:spPr>
          <a:xfrm>
            <a:off x="827584" y="753962"/>
            <a:ext cx="7934563" cy="758984"/>
          </a:xfrm>
        </p:spPr>
        <p:txBody>
          <a:bodyPr>
            <a:normAutofit/>
          </a:bodyPr>
          <a:lstStyle/>
          <a:p>
            <a:r>
              <a:rPr lang="pl-PL" dirty="0"/>
              <a:t>Z zasad etyki korpusu służby cywilnej</a:t>
            </a:r>
          </a:p>
        </p:txBody>
      </p:sp>
      <p:graphicFrame>
        <p:nvGraphicFramePr>
          <p:cNvPr id="9" name="Diagram 8" title="Diagram: zasada lojalności"/>
          <p:cNvGraphicFramePr/>
          <p:nvPr>
            <p:extLst>
              <p:ext uri="{D42A27DB-BD31-4B8C-83A1-F6EECF244321}">
                <p14:modId xmlns:p14="http://schemas.microsoft.com/office/powerpoint/2010/main" val="3485129549"/>
              </p:ext>
            </p:extLst>
          </p:nvPr>
        </p:nvGraphicFramePr>
        <p:xfrm>
          <a:off x="5502098" y="2360000"/>
          <a:ext cx="2088232" cy="331236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0" name="Zaokrąglony prostokąt 9"/>
          <p:cNvSpPr/>
          <p:nvPr/>
        </p:nvSpPr>
        <p:spPr>
          <a:xfrm>
            <a:off x="5220072" y="1732761"/>
            <a:ext cx="2592288" cy="43204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>
                <a:solidFill>
                  <a:schemeClr val="tx1"/>
                </a:solidFill>
              </a:rPr>
              <a:t>Zasada lojalności</a:t>
            </a:r>
            <a:endParaRPr lang="pl-PL" dirty="0">
              <a:solidFill>
                <a:schemeClr val="tx1"/>
              </a:solidFill>
            </a:endParaRPr>
          </a:p>
        </p:txBody>
      </p:sp>
      <p:graphicFrame>
        <p:nvGraphicFramePr>
          <p:cNvPr id="7" name="Diagram 6" title="Diagram: zasada godnego zachowania"/>
          <p:cNvGraphicFramePr/>
          <p:nvPr>
            <p:extLst>
              <p:ext uri="{D42A27DB-BD31-4B8C-83A1-F6EECF244321}">
                <p14:modId xmlns:p14="http://schemas.microsoft.com/office/powerpoint/2010/main" val="1998907175"/>
              </p:ext>
            </p:extLst>
          </p:nvPr>
        </p:nvGraphicFramePr>
        <p:xfrm>
          <a:off x="1835696" y="2322774"/>
          <a:ext cx="2448272" cy="331236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8" name="Zaokrąglony prostokąt 7"/>
          <p:cNvSpPr/>
          <p:nvPr/>
        </p:nvSpPr>
        <p:spPr>
          <a:xfrm>
            <a:off x="1547664" y="1710229"/>
            <a:ext cx="3024336" cy="43204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Zasada </a:t>
            </a:r>
            <a:r>
              <a:rPr lang="pl-PL">
                <a:solidFill>
                  <a:schemeClr val="tx1"/>
                </a:solidFill>
              </a:rPr>
              <a:t>godnego zachowania </a:t>
            </a:r>
            <a:endParaRPr lang="pl-P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82856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611560" y="861101"/>
            <a:ext cx="7920880" cy="758984"/>
          </a:xfrm>
        </p:spPr>
        <p:txBody>
          <a:bodyPr/>
          <a:lstStyle/>
          <a:p>
            <a:r>
              <a:rPr lang="pl-PL" dirty="0"/>
              <a:t>Zakres zakazu wykonywania czynności</a:t>
            </a:r>
          </a:p>
        </p:txBody>
      </p:sp>
      <p:sp>
        <p:nvSpPr>
          <p:cNvPr id="5" name="Zaokrąglony prostokąt 4"/>
          <p:cNvSpPr/>
          <p:nvPr/>
        </p:nvSpPr>
        <p:spPr>
          <a:xfrm>
            <a:off x="785754" y="1743507"/>
            <a:ext cx="7488831" cy="1941602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Członek korpusu </a:t>
            </a:r>
            <a:r>
              <a:rPr lang="pl-PL">
                <a:solidFill>
                  <a:schemeClr val="tx1"/>
                </a:solidFill>
              </a:rPr>
              <a:t>służby cywilnej</a:t>
            </a:r>
            <a:endParaRPr lang="pl-PL" dirty="0">
              <a:solidFill>
                <a:schemeClr val="tx1"/>
              </a:solidFill>
            </a:endParaRPr>
          </a:p>
        </p:txBody>
      </p:sp>
      <p:sp>
        <p:nvSpPr>
          <p:cNvPr id="6" name="Zaokrąglony prostokąt 5"/>
          <p:cNvSpPr/>
          <p:nvPr/>
        </p:nvSpPr>
        <p:spPr>
          <a:xfrm>
            <a:off x="4932040" y="2285484"/>
            <a:ext cx="3168352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Urzędnik służby cywilnej</a:t>
            </a:r>
          </a:p>
        </p:txBody>
      </p:sp>
      <p:sp>
        <p:nvSpPr>
          <p:cNvPr id="10" name="Zaokrąglony prostokąt 9"/>
          <p:cNvSpPr/>
          <p:nvPr/>
        </p:nvSpPr>
        <p:spPr>
          <a:xfrm>
            <a:off x="1361817" y="4877772"/>
            <a:ext cx="6336703" cy="121552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Zakaz wykonywania czynności lub zajęć sprzecznych </a:t>
            </a:r>
          </a:p>
          <a:p>
            <a:pPr algn="ctr"/>
            <a:r>
              <a:rPr lang="pl-PL" dirty="0">
                <a:solidFill>
                  <a:schemeClr val="tx1"/>
                </a:solidFill>
              </a:rPr>
              <a:t>z obowiązkami wynikającymi z ustawy </a:t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>
                <a:solidFill>
                  <a:schemeClr val="tx1"/>
                </a:solidFill>
              </a:rPr>
              <a:t>lub podważających zaufanie do służby cywilnej</a:t>
            </a:r>
          </a:p>
        </p:txBody>
      </p:sp>
      <p:sp>
        <p:nvSpPr>
          <p:cNvPr id="11" name="Zaokrąglony prostokąt 10"/>
          <p:cNvSpPr/>
          <p:nvPr/>
        </p:nvSpPr>
        <p:spPr>
          <a:xfrm>
            <a:off x="1043608" y="2285484"/>
            <a:ext cx="3168352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Pracownik służby cywilnej</a:t>
            </a:r>
          </a:p>
        </p:txBody>
      </p:sp>
      <p:sp>
        <p:nvSpPr>
          <p:cNvPr id="12" name="Strzałka w dół 11" title="Strzałka skierowana w dół"/>
          <p:cNvSpPr/>
          <p:nvPr/>
        </p:nvSpPr>
        <p:spPr>
          <a:xfrm>
            <a:off x="4067944" y="3797202"/>
            <a:ext cx="1080120" cy="725308"/>
          </a:xfrm>
          <a:prstGeom prst="downArrow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8" name="Zaokrąglony prostokąt 7"/>
          <p:cNvSpPr/>
          <p:nvPr/>
        </p:nvSpPr>
        <p:spPr>
          <a:xfrm>
            <a:off x="2987824" y="2973641"/>
            <a:ext cx="3168352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 smtClean="0">
                <a:solidFill>
                  <a:schemeClr val="tx1"/>
                </a:solidFill>
              </a:rPr>
              <a:t>Osoba zajmująca </a:t>
            </a:r>
            <a:r>
              <a:rPr lang="pl-PL" dirty="0">
                <a:solidFill>
                  <a:schemeClr val="tx1"/>
                </a:solidFill>
              </a:rPr>
              <a:t>wyższe </a:t>
            </a:r>
            <a:r>
              <a:rPr lang="pl-PL" dirty="0" smtClean="0">
                <a:solidFill>
                  <a:schemeClr val="tx1"/>
                </a:solidFill>
              </a:rPr>
              <a:t>stanowisko </a:t>
            </a:r>
            <a:r>
              <a:rPr lang="pl-PL" dirty="0">
                <a:solidFill>
                  <a:schemeClr val="tx1"/>
                </a:solidFill>
              </a:rPr>
              <a:t>w </a:t>
            </a:r>
            <a:r>
              <a:rPr lang="pl-PL" dirty="0" smtClean="0">
                <a:solidFill>
                  <a:schemeClr val="tx1"/>
                </a:solidFill>
              </a:rPr>
              <a:t>służbie cywilnej</a:t>
            </a:r>
            <a:endParaRPr lang="pl-P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2816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ytuł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Dodatkowe </a:t>
            </a:r>
            <a:r>
              <a:rPr lang="pl-PL" dirty="0"/>
              <a:t>zarobkowanie</a:t>
            </a:r>
          </a:p>
        </p:txBody>
      </p:sp>
      <p:sp>
        <p:nvSpPr>
          <p:cNvPr id="5" name="Zaokrąglony prostokąt 4"/>
          <p:cNvSpPr/>
          <p:nvPr/>
        </p:nvSpPr>
        <p:spPr>
          <a:xfrm>
            <a:off x="649142" y="991592"/>
            <a:ext cx="7883298" cy="1815135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Członek korpusu </a:t>
            </a:r>
            <a:r>
              <a:rPr lang="pl-PL">
                <a:solidFill>
                  <a:schemeClr val="tx1"/>
                </a:solidFill>
              </a:rPr>
              <a:t>służby cywilnej</a:t>
            </a:r>
            <a:endParaRPr lang="pl-PL" dirty="0">
              <a:solidFill>
                <a:schemeClr val="tx1"/>
              </a:solidFill>
            </a:endParaRPr>
          </a:p>
        </p:txBody>
      </p:sp>
      <p:sp>
        <p:nvSpPr>
          <p:cNvPr id="6" name="Zaokrąglony prostokąt 5"/>
          <p:cNvSpPr/>
          <p:nvPr/>
        </p:nvSpPr>
        <p:spPr>
          <a:xfrm>
            <a:off x="5076056" y="1425937"/>
            <a:ext cx="3168352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Urzędnik służby cywilnej</a:t>
            </a:r>
          </a:p>
        </p:txBody>
      </p:sp>
      <p:sp>
        <p:nvSpPr>
          <p:cNvPr id="8" name="Zaokrąglony prostokąt 7"/>
          <p:cNvSpPr/>
          <p:nvPr/>
        </p:nvSpPr>
        <p:spPr>
          <a:xfrm>
            <a:off x="1139445" y="4574751"/>
            <a:ext cx="2688646" cy="54178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>
                <a:solidFill>
                  <a:schemeClr val="tx1"/>
                </a:solidFill>
              </a:rPr>
              <a:t>dodatkowe zatrudnienie</a:t>
            </a:r>
            <a:endParaRPr lang="pl-PL" dirty="0">
              <a:solidFill>
                <a:schemeClr val="tx1"/>
              </a:solidFill>
            </a:endParaRPr>
          </a:p>
        </p:txBody>
      </p:sp>
      <p:sp>
        <p:nvSpPr>
          <p:cNvPr id="9" name="Zaokrąglony prostokąt 8"/>
          <p:cNvSpPr/>
          <p:nvPr/>
        </p:nvSpPr>
        <p:spPr>
          <a:xfrm>
            <a:off x="5194907" y="5222451"/>
            <a:ext cx="2696852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podejmowanie</a:t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>
                <a:solidFill>
                  <a:schemeClr val="tx1"/>
                </a:solidFill>
              </a:rPr>
              <a:t>zajęć </a:t>
            </a:r>
            <a:r>
              <a:rPr lang="pl-PL" dirty="0" smtClean="0">
                <a:solidFill>
                  <a:schemeClr val="tx1"/>
                </a:solidFill>
              </a:rPr>
              <a:t>zarobkowych</a:t>
            </a:r>
            <a:endParaRPr lang="pl-PL" dirty="0">
              <a:solidFill>
                <a:schemeClr val="tx1"/>
              </a:solidFill>
            </a:endParaRPr>
          </a:p>
        </p:txBody>
      </p:sp>
      <p:sp>
        <p:nvSpPr>
          <p:cNvPr id="11" name="Zaokrąglony prostokąt 10"/>
          <p:cNvSpPr/>
          <p:nvPr/>
        </p:nvSpPr>
        <p:spPr>
          <a:xfrm>
            <a:off x="899592" y="1415341"/>
            <a:ext cx="3168352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>
                <a:solidFill>
                  <a:schemeClr val="tx1"/>
                </a:solidFill>
              </a:rPr>
              <a:t>Pracownik służby cywilnej</a:t>
            </a:r>
          </a:p>
        </p:txBody>
      </p:sp>
      <p:sp>
        <p:nvSpPr>
          <p:cNvPr id="13" name="Zaokrąglony prostokąt 12"/>
          <p:cNvSpPr/>
          <p:nvPr/>
        </p:nvSpPr>
        <p:spPr>
          <a:xfrm>
            <a:off x="5203113" y="4574751"/>
            <a:ext cx="2688646" cy="54178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>
                <a:solidFill>
                  <a:schemeClr val="tx1"/>
                </a:solidFill>
              </a:rPr>
              <a:t>dodatkowe zatrudnienie</a:t>
            </a:r>
            <a:endParaRPr lang="pl-PL" dirty="0">
              <a:solidFill>
                <a:schemeClr val="tx1"/>
              </a:solidFill>
            </a:endParaRPr>
          </a:p>
        </p:txBody>
      </p:sp>
      <p:grpSp>
        <p:nvGrpSpPr>
          <p:cNvPr id="2" name="Grupa 1" title="Dwie strzałki skierowane w dół, na nich pole tekstowe z napisem &quot;Pisemna zgoda dyrektora generalnego urzędu"/>
          <p:cNvGrpSpPr/>
          <p:nvPr/>
        </p:nvGrpSpPr>
        <p:grpSpPr>
          <a:xfrm>
            <a:off x="1187624" y="2840775"/>
            <a:ext cx="6718702" cy="1733976"/>
            <a:chOff x="1187624" y="2840775"/>
            <a:chExt cx="6718702" cy="1733976"/>
          </a:xfrm>
        </p:grpSpPr>
        <p:sp>
          <p:nvSpPr>
            <p:cNvPr id="12" name="Strzałka w dół 11"/>
            <p:cNvSpPr/>
            <p:nvPr/>
          </p:nvSpPr>
          <p:spPr>
            <a:xfrm>
              <a:off x="1835696" y="2840775"/>
              <a:ext cx="1296144" cy="1699928"/>
            </a:xfrm>
            <a:prstGeom prst="downArrow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  <p:sp>
          <p:nvSpPr>
            <p:cNvPr id="14" name="Strzałka w dół 13"/>
            <p:cNvSpPr/>
            <p:nvPr/>
          </p:nvSpPr>
          <p:spPr>
            <a:xfrm>
              <a:off x="6012160" y="2874823"/>
              <a:ext cx="1296144" cy="1699928"/>
            </a:xfrm>
            <a:prstGeom prst="downArrow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pl-PL"/>
            </a:p>
          </p:txBody>
        </p:sp>
        <p:sp>
          <p:nvSpPr>
            <p:cNvPr id="7" name="Zaokrąglony prostokąt 6"/>
            <p:cNvSpPr/>
            <p:nvPr/>
          </p:nvSpPr>
          <p:spPr>
            <a:xfrm>
              <a:off x="1187624" y="3078106"/>
              <a:ext cx="6718702" cy="560913"/>
            </a:xfrm>
            <a:prstGeom prst="round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dirty="0">
                  <a:solidFill>
                    <a:schemeClr val="bg1"/>
                  </a:solidFill>
                </a:rPr>
                <a:t>Pisemna zgoda</a:t>
              </a:r>
            </a:p>
            <a:p>
              <a:pPr algn="ctr"/>
              <a:r>
                <a:rPr lang="pl-PL" dirty="0">
                  <a:solidFill>
                    <a:schemeClr val="bg1"/>
                  </a:solidFill>
                </a:rPr>
                <a:t>dyrektora generalnego urzędu</a:t>
              </a:r>
            </a:p>
          </p:txBody>
        </p:sp>
      </p:grpSp>
      <p:sp>
        <p:nvSpPr>
          <p:cNvPr id="15" name="Zaokrąglony prostokąt 14"/>
          <p:cNvSpPr/>
          <p:nvPr/>
        </p:nvSpPr>
        <p:spPr>
          <a:xfrm>
            <a:off x="5076056" y="2147099"/>
            <a:ext cx="3168352" cy="57606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 smtClean="0">
                <a:solidFill>
                  <a:schemeClr val="tx1"/>
                </a:solidFill>
              </a:rPr>
              <a:t>Osoba zajmująca wyższe stanowisko w służbie cywilnej</a:t>
            </a:r>
            <a:endParaRPr lang="pl-P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68908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758451" y="764704"/>
            <a:ext cx="7920880" cy="758984"/>
          </a:xfrm>
        </p:spPr>
        <p:txBody>
          <a:bodyPr/>
          <a:lstStyle/>
          <a:p>
            <a:r>
              <a:rPr lang="pl-PL" dirty="0"/>
              <a:t>Dodatkowe zatrudnienie i zarobkowanie</a:t>
            </a:r>
          </a:p>
        </p:txBody>
      </p:sp>
      <p:graphicFrame>
        <p:nvGraphicFramePr>
          <p:cNvPr id="4" name="Diagram 3" title="Diagram przedstawiając podstawy świadczenia pracy w ramach dodatkowego zatrudnienia oraz formy dodatkowego zarobkowania"/>
          <p:cNvGraphicFramePr/>
          <p:nvPr>
            <p:extLst>
              <p:ext uri="{D42A27DB-BD31-4B8C-83A1-F6EECF244321}">
                <p14:modId xmlns:p14="http://schemas.microsoft.com/office/powerpoint/2010/main" val="579107763"/>
              </p:ext>
            </p:extLst>
          </p:nvPr>
        </p:nvGraphicFramePr>
        <p:xfrm>
          <a:off x="744635" y="1747772"/>
          <a:ext cx="7848872" cy="434552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5747841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Kogo dotyczą ograniczenia?</a:t>
            </a:r>
            <a:endParaRPr lang="pl-PL" dirty="0"/>
          </a:p>
        </p:txBody>
      </p:sp>
      <p:sp>
        <p:nvSpPr>
          <p:cNvPr id="4" name="Zaokrąglony prostokąt 3"/>
          <p:cNvSpPr/>
          <p:nvPr/>
        </p:nvSpPr>
        <p:spPr>
          <a:xfrm>
            <a:off x="1115616" y="1089481"/>
            <a:ext cx="6718702" cy="560913"/>
          </a:xfrm>
          <a:prstGeom prst="round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/>
              <a:t>wynikające z ustawy o ograniczeniu prowadzenia działalności gospodarczej przez osoby pełniące funkcje publiczne</a:t>
            </a:r>
            <a:endParaRPr lang="pl-PL" dirty="0">
              <a:solidFill>
                <a:schemeClr val="bg1"/>
              </a:solidFill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611560" y="1844824"/>
            <a:ext cx="7920880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r>
              <a:rPr lang="pl-PL" sz="1400" dirty="0">
                <a:ea typeface="Times New Roman" charset="0"/>
                <a:cs typeface="Times New Roman" charset="0"/>
              </a:rPr>
              <a:t>dyrektor generalny urzędu</a:t>
            </a: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endParaRPr lang="pl-PL" sz="1400" dirty="0">
              <a:ea typeface="Calibri" charset="0"/>
              <a:cs typeface="Times New Roman" charset="0"/>
            </a:endParaRP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r>
              <a:rPr lang="pl-PL" sz="1400" dirty="0">
                <a:ea typeface="Times New Roman" charset="0"/>
                <a:cs typeface="Times New Roman" charset="0"/>
              </a:rPr>
              <a:t>dyrektor departamentu (jednostki równorzędnej) i jego zastępca</a:t>
            </a: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endParaRPr lang="pl-PL" sz="1400" dirty="0">
              <a:ea typeface="Calibri" charset="0"/>
              <a:cs typeface="Times New Roman" charset="0"/>
            </a:endParaRP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r>
              <a:rPr lang="pl-PL" sz="1400" dirty="0">
                <a:ea typeface="Times New Roman" charset="0"/>
                <a:cs typeface="Times New Roman" charset="0"/>
              </a:rPr>
              <a:t>naczelnik wydziału (jednostki równorzędnej) </a:t>
            </a: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r>
              <a:rPr lang="pl-PL" sz="1400" dirty="0">
                <a:ea typeface="Times New Roman" charset="0"/>
                <a:cs typeface="Times New Roman" charset="0"/>
              </a:rPr>
              <a:t>w urzędach naczelnych i centralnych organów państwowych</a:t>
            </a: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endParaRPr lang="pl-PL" sz="1400" dirty="0">
              <a:ea typeface="Calibri" charset="0"/>
              <a:cs typeface="Times New Roman" charset="0"/>
            </a:endParaRP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r>
              <a:rPr lang="pl-PL" sz="1400" dirty="0">
                <a:ea typeface="Times New Roman" charset="0"/>
                <a:cs typeface="Times New Roman" charset="0"/>
              </a:rPr>
              <a:t>główny księgowy </a:t>
            </a: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endParaRPr lang="pl-PL" sz="1400" dirty="0">
              <a:ea typeface="Times New Roman" charset="0"/>
              <a:cs typeface="Times New Roman" charset="0"/>
            </a:endParaRP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r>
              <a:rPr lang="pl-PL" sz="1400" dirty="0">
                <a:ea typeface="Times New Roman" charset="0"/>
                <a:cs typeface="Times New Roman" charset="0"/>
              </a:rPr>
              <a:t>kierownik urzędu rejonowego i jego zastępca </a:t>
            </a: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endParaRPr lang="pl-PL" sz="1400" dirty="0">
              <a:ea typeface="Times New Roman" charset="0"/>
              <a:cs typeface="Times New Roman" charset="0"/>
            </a:endParaRP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r>
              <a:rPr lang="pl-PL" sz="1400" dirty="0">
                <a:ea typeface="Times New Roman" charset="0"/>
                <a:cs typeface="Times New Roman" charset="0"/>
              </a:rPr>
              <a:t>główny księgowy w urzędach terenowych organów rządowej administracji ogólnej</a:t>
            </a:r>
          </a:p>
          <a:p>
            <a:pPr lvl="0" algn="ctr">
              <a:spcAft>
                <a:spcPts val="0"/>
              </a:spcAft>
              <a:buSzPts val="1000"/>
              <a:tabLst>
                <a:tab pos="457200" algn="l"/>
              </a:tabLst>
            </a:pPr>
            <a:endParaRPr lang="pl-PL" sz="1400" dirty="0">
              <a:ea typeface="Calibri" charset="0"/>
              <a:cs typeface="Times New Roman" charset="0"/>
            </a:endParaRPr>
          </a:p>
          <a:p>
            <a:pPr algn="ctr"/>
            <a:r>
              <a:rPr lang="pl-PL" sz="1400" dirty="0">
                <a:ea typeface="Times New Roman" charset="0"/>
                <a:cs typeface="Times New Roman" charset="0"/>
              </a:rPr>
              <a:t>kierownik urzędu i jego zastępca </a:t>
            </a:r>
            <a:br>
              <a:rPr lang="pl-PL" sz="1400" dirty="0">
                <a:ea typeface="Times New Roman" charset="0"/>
                <a:cs typeface="Times New Roman" charset="0"/>
              </a:rPr>
            </a:br>
            <a:r>
              <a:rPr lang="pl-PL" sz="1400" dirty="0">
                <a:ea typeface="Times New Roman" charset="0"/>
                <a:cs typeface="Times New Roman" charset="0"/>
              </a:rPr>
              <a:t>w urzędach terenowych organów rządowej administracji specjalnej</a:t>
            </a:r>
            <a:r>
              <a:rPr lang="pl-PL" sz="1400" dirty="0"/>
              <a:t> </a:t>
            </a:r>
            <a:endParaRPr lang="pl-PL" sz="1400" dirty="0" smtClean="0"/>
          </a:p>
          <a:p>
            <a:pPr algn="ctr"/>
            <a:endParaRPr lang="pl-PL" sz="1400" dirty="0"/>
          </a:p>
          <a:p>
            <a:pPr algn="ctr"/>
            <a:r>
              <a:rPr lang="pl-PL" sz="1400" dirty="0" smtClean="0"/>
              <a:t>stanowiska </a:t>
            </a:r>
            <a:r>
              <a:rPr lang="pl-PL" sz="1400" dirty="0"/>
              <a:t>równorzędne pod względem płacowym ze stanowiskami wyżej </a:t>
            </a:r>
            <a:r>
              <a:rPr lang="pl-PL" sz="1400" dirty="0" smtClean="0"/>
              <a:t>wymienionymi</a:t>
            </a:r>
          </a:p>
          <a:p>
            <a:pPr algn="ctr"/>
            <a:endParaRPr lang="pl-PL" sz="1400" dirty="0"/>
          </a:p>
          <a:p>
            <a:pPr algn="ctr"/>
            <a:r>
              <a:rPr lang="pl-PL" sz="1400" dirty="0" smtClean="0"/>
              <a:t>członkowie </a:t>
            </a:r>
            <a:r>
              <a:rPr lang="pl-PL" sz="1400" dirty="0"/>
              <a:t>korpusu służby cywilnej </a:t>
            </a:r>
            <a:r>
              <a:rPr lang="pl-PL" sz="1400" dirty="0" smtClean="0"/>
              <a:t>zatrudnieni </a:t>
            </a:r>
            <a:r>
              <a:rPr lang="pl-PL" sz="1400" dirty="0"/>
              <a:t>w urzędzie obsługującym ministra właściwego do spraw finansów </a:t>
            </a:r>
            <a:r>
              <a:rPr lang="pl-PL" sz="1400" dirty="0" smtClean="0"/>
              <a:t>publicznych oraz </a:t>
            </a:r>
            <a:r>
              <a:rPr lang="pl-PL" sz="1400" dirty="0"/>
              <a:t>w jednostkach organizacyjnych Krajowej Administracji </a:t>
            </a:r>
            <a:r>
              <a:rPr lang="pl-PL" sz="1400" dirty="0" smtClean="0"/>
              <a:t>Skarbowej</a:t>
            </a:r>
            <a:endParaRPr lang="pl-PL" sz="1400" dirty="0"/>
          </a:p>
        </p:txBody>
      </p:sp>
    </p:spTree>
    <p:extLst>
      <p:ext uri="{BB962C8B-B14F-4D97-AF65-F5344CB8AC3E}">
        <p14:creationId xmlns:p14="http://schemas.microsoft.com/office/powerpoint/2010/main" val="1868371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Jakie ograniczenia?</a:t>
            </a:r>
            <a:endParaRPr lang="pl-PL" dirty="0"/>
          </a:p>
        </p:txBody>
      </p:sp>
      <p:sp>
        <p:nvSpPr>
          <p:cNvPr id="4" name="Zaokrąglony prostokąt 3"/>
          <p:cNvSpPr/>
          <p:nvPr/>
        </p:nvSpPr>
        <p:spPr>
          <a:xfrm>
            <a:off x="323528" y="980728"/>
            <a:ext cx="8568952" cy="648072"/>
          </a:xfrm>
          <a:prstGeom prst="round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/>
              <a:t>wynikające z ustawy o ograniczeniu prowadzenia działalności gospodarczej przez osoby pełniące funkcje publiczne</a:t>
            </a:r>
            <a:endParaRPr lang="pl-PL" dirty="0">
              <a:solidFill>
                <a:schemeClr val="bg1"/>
              </a:solidFill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611560" y="2444484"/>
            <a:ext cx="7920880" cy="44135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 algn="ctr">
              <a:lnSpc>
                <a:spcPct val="120000"/>
              </a:lnSpc>
              <a:buAutoNum type="arabicParenR"/>
            </a:pPr>
            <a:r>
              <a:rPr lang="pl-PL" dirty="0" smtClean="0"/>
              <a:t>być </a:t>
            </a:r>
            <a:r>
              <a:rPr lang="pl-PL" dirty="0"/>
              <a:t>członkami zarządów, rad nadzorczych </a:t>
            </a:r>
            <a:r>
              <a:rPr lang="pl-PL" dirty="0" smtClean="0"/>
              <a:t/>
            </a:r>
            <a:br>
              <a:rPr lang="pl-PL" dirty="0" smtClean="0"/>
            </a:br>
            <a:r>
              <a:rPr lang="pl-PL" dirty="0" smtClean="0"/>
              <a:t>lub </a:t>
            </a:r>
            <a:r>
              <a:rPr lang="pl-PL" dirty="0"/>
              <a:t>komisji rewizyjnych spółek prawa </a:t>
            </a:r>
            <a:r>
              <a:rPr lang="pl-PL" dirty="0" smtClean="0"/>
              <a:t>handlowego a także być pełnomocnikami wspólnika w spółce powstałej w wyniku komercjalizacji</a:t>
            </a:r>
          </a:p>
          <a:p>
            <a:pPr marL="342900" indent="-342900" algn="ctr">
              <a:lnSpc>
                <a:spcPct val="120000"/>
              </a:lnSpc>
              <a:buAutoNum type="arabicParenR"/>
            </a:pPr>
            <a:endParaRPr lang="pl-PL" dirty="0"/>
          </a:p>
          <a:p>
            <a:pPr algn="ctr">
              <a:lnSpc>
                <a:spcPct val="120000"/>
              </a:lnSpc>
            </a:pPr>
            <a:r>
              <a:rPr lang="pl-PL" dirty="0"/>
              <a:t>2) </a:t>
            </a:r>
            <a:r>
              <a:rPr lang="pl-PL" dirty="0" smtClean="0"/>
              <a:t>być syndykami lub zastępcami syndyków w postepowaniu upadłościowym lub nadzorcami lub zarządcami w postępowaniu restrukturyzacyjnym</a:t>
            </a:r>
          </a:p>
          <a:p>
            <a:pPr algn="ctr">
              <a:lnSpc>
                <a:spcPct val="120000"/>
              </a:lnSpc>
            </a:pPr>
            <a:endParaRPr lang="pl-PL" dirty="0" smtClean="0"/>
          </a:p>
          <a:p>
            <a:pPr algn="ctr">
              <a:lnSpc>
                <a:spcPct val="120000"/>
              </a:lnSpc>
            </a:pPr>
            <a:r>
              <a:rPr lang="pl-PL" dirty="0" smtClean="0"/>
              <a:t>3) być </a:t>
            </a:r>
            <a:r>
              <a:rPr lang="pl-PL" dirty="0"/>
              <a:t>zatrudnione lub wykonywać innych zajęć w spółkach prawa handlowego, które mogłyby wywołać podejrzenie o ich stronniczość lub </a:t>
            </a:r>
            <a:r>
              <a:rPr lang="pl-PL" dirty="0" smtClean="0"/>
              <a:t>interesowność</a:t>
            </a:r>
          </a:p>
          <a:p>
            <a:pPr algn="ctr">
              <a:lnSpc>
                <a:spcPct val="120000"/>
              </a:lnSpc>
            </a:pPr>
            <a:endParaRPr lang="pl-PL" dirty="0"/>
          </a:p>
          <a:p>
            <a:pPr algn="ctr">
              <a:lnSpc>
                <a:spcPct val="120000"/>
              </a:lnSpc>
            </a:pPr>
            <a:r>
              <a:rPr lang="pl-PL" dirty="0" smtClean="0"/>
              <a:t>4) być </a:t>
            </a:r>
            <a:r>
              <a:rPr lang="pl-PL" dirty="0"/>
              <a:t>członkami zarządów, rad nadzorczych lub komisji rewizyjnych spółdzielni, </a:t>
            </a:r>
            <a:r>
              <a:rPr lang="pl-PL" dirty="0" smtClean="0"/>
              <a:t/>
            </a:r>
            <a:br>
              <a:rPr lang="pl-PL" dirty="0" smtClean="0"/>
            </a:br>
            <a:r>
              <a:rPr lang="pl-PL" dirty="0" smtClean="0"/>
              <a:t>z </a:t>
            </a:r>
            <a:r>
              <a:rPr lang="pl-PL" dirty="0"/>
              <a:t>wyjątkiem rad nadzorczych spółdzielni </a:t>
            </a:r>
            <a:r>
              <a:rPr lang="pl-PL" dirty="0" smtClean="0"/>
              <a:t>mieszkaniowych</a:t>
            </a:r>
            <a:endParaRPr lang="pl-PL" dirty="0"/>
          </a:p>
          <a:p>
            <a:pPr algn="ctr">
              <a:lnSpc>
                <a:spcPct val="120000"/>
              </a:lnSpc>
            </a:pPr>
            <a:endParaRPr lang="pl-PL" dirty="0"/>
          </a:p>
        </p:txBody>
      </p:sp>
      <p:sp>
        <p:nvSpPr>
          <p:cNvPr id="6" name="Zaokrąglony prostokąt 5"/>
          <p:cNvSpPr/>
          <p:nvPr/>
        </p:nvSpPr>
        <p:spPr>
          <a:xfrm>
            <a:off x="1212649" y="1916832"/>
            <a:ext cx="6718702" cy="360040"/>
          </a:xfrm>
          <a:prstGeom prst="round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 smtClean="0"/>
              <a:t>Nie mogą</a:t>
            </a:r>
            <a:endParaRPr lang="pl-PL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698369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yw pakietu Office">
  <a:themeElements>
    <a:clrScheme name="Prezentacje DSC KPRM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366092"/>
      </a:accent1>
      <a:accent2>
        <a:srgbClr val="953734"/>
      </a:accent2>
      <a:accent3>
        <a:srgbClr val="5F497A"/>
      </a:accent3>
      <a:accent4>
        <a:srgbClr val="31859B"/>
      </a:accent4>
      <a:accent5>
        <a:srgbClr val="548DD4"/>
      </a:accent5>
      <a:accent6>
        <a:srgbClr val="4D8034"/>
      </a:accent6>
      <a:hlink>
        <a:srgbClr val="810083"/>
      </a:hlink>
      <a:folHlink>
        <a:srgbClr val="548DD4"/>
      </a:folHlink>
    </a:clrScheme>
    <a:fontScheme name="Niestandardowy 1">
      <a:majorFont>
        <a:latin typeface="Calibri"/>
        <a:ea typeface=""/>
        <a:cs typeface=""/>
      </a:majorFont>
      <a:minorFont>
        <a:latin typeface="Calibri"/>
        <a:ea typeface=""/>
        <a:cs typeface="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zentacja1" id="{39C92D23-B042-4520-BDB3-6DA7CAF93187}" vid="{37AF9793-A136-4A5B-AAD4-AF16193B23ED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Szablon prezentacji - timesaver</Template>
  <TotalTime>573</TotalTime>
  <Words>1163</Words>
  <Application>Microsoft Office PowerPoint</Application>
  <PresentationFormat>Pokaz na ekranie (4:3)</PresentationFormat>
  <Paragraphs>186</Paragraphs>
  <Slides>25</Slides>
  <Notes>1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25</vt:i4>
      </vt:variant>
    </vt:vector>
  </HeadingPairs>
  <TitlesOfParts>
    <vt:vector size="30" baseType="lpstr">
      <vt:lpstr>Arial</vt:lpstr>
      <vt:lpstr>Calibri</vt:lpstr>
      <vt:lpstr>Times New Roman</vt:lpstr>
      <vt:lpstr>Wingdings</vt:lpstr>
      <vt:lpstr>Motyw pakietu Office</vt:lpstr>
      <vt:lpstr>Dodatkowe zatrudnienie i zajęcia zarobkowe  </vt:lpstr>
      <vt:lpstr>Z zasad służby cywilnej</vt:lpstr>
      <vt:lpstr>Z zasad etyki korpusu służby cywilnej</vt:lpstr>
      <vt:lpstr>Z zasad etyki korpusu służby cywilnej</vt:lpstr>
      <vt:lpstr>Zakres zakazu wykonywania czynności</vt:lpstr>
      <vt:lpstr>Dodatkowe zarobkowanie</vt:lpstr>
      <vt:lpstr>Dodatkowe zatrudnienie i zarobkowanie</vt:lpstr>
      <vt:lpstr>Kogo dotyczą ograniczenia?</vt:lpstr>
      <vt:lpstr>Jakie ograniczenia?</vt:lpstr>
      <vt:lpstr>Jakie ograniczenia?</vt:lpstr>
      <vt:lpstr>Dodatkowe zajęcia zarobkowe</vt:lpstr>
      <vt:lpstr>Odpowiedzialność  za wykonywania czynności zarobkowych</vt:lpstr>
      <vt:lpstr>Ćwiczenie (I)</vt:lpstr>
      <vt:lpstr>Ćwiczenie (I)</vt:lpstr>
      <vt:lpstr>Ćwiczenie (I)</vt:lpstr>
      <vt:lpstr>Dodatkowe zajęcia i aktywność pozazawodowa Pozazawodowa aktywność niezarobkowa  w praktyce </vt:lpstr>
      <vt:lpstr>Z zasad służby cywilnej</vt:lpstr>
      <vt:lpstr>Z zasad etyki korpusu służby cywilnej</vt:lpstr>
      <vt:lpstr>Z zasad etyki korpusu służby cywilnej</vt:lpstr>
      <vt:lpstr>Dodatkowe zajęcia</vt:lpstr>
      <vt:lpstr>Zakres zakazu wykonywania czynności</vt:lpstr>
      <vt:lpstr>Przykłady aktywności poza pracą</vt:lpstr>
      <vt:lpstr>Ćwiczenie (II)</vt:lpstr>
      <vt:lpstr>Ćwiczenie (II)</vt:lpstr>
      <vt:lpstr>Ćwiczenie (II)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Tytuł prezentacji Calibri 40 ciemnoniebieski</dc:title>
  <dc:creator>Krzysztof Krak</dc:creator>
  <cp:lastModifiedBy>Stelmaski Witold</cp:lastModifiedBy>
  <cp:revision>116</cp:revision>
  <dcterms:created xsi:type="dcterms:W3CDTF">2017-10-06T08:02:32Z</dcterms:created>
  <dcterms:modified xsi:type="dcterms:W3CDTF">2023-07-19T12:08:12Z</dcterms:modified>
</cp:coreProperties>
</file>

<file path=docProps/thumbnail.jpeg>
</file>